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media/image39.jpg" ContentType="image/jpg"/>
  <Override PartName="/ppt/notesSlides/notesSlide33.xml" ContentType="application/vnd.openxmlformats-officedocument.presentationml.notesSlide+xml"/>
  <Override PartName="/ppt/media/image45.jpg" ContentType="image/jpg"/>
  <Override PartName="/ppt/media/image46.jpg" ContentType="image/jpg"/>
  <Override PartName="/ppt/media/image47.jpg" ContentType="image/jpg"/>
  <Override PartName="/ppt/media/image49.jpg" ContentType="image/jpg"/>
  <Override PartName="/ppt/media/image50.jpg" ContentType="image/jpg"/>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48"/>
  </p:notesMasterIdLst>
  <p:sldIdLst>
    <p:sldId id="260" r:id="rId5"/>
    <p:sldId id="258" r:id="rId6"/>
    <p:sldId id="273" r:id="rId7"/>
    <p:sldId id="266" r:id="rId8"/>
    <p:sldId id="314" r:id="rId9"/>
    <p:sldId id="311" r:id="rId10"/>
    <p:sldId id="268" r:id="rId11"/>
    <p:sldId id="309" r:id="rId12"/>
    <p:sldId id="316" r:id="rId13"/>
    <p:sldId id="290" r:id="rId14"/>
    <p:sldId id="295" r:id="rId15"/>
    <p:sldId id="287" r:id="rId16"/>
    <p:sldId id="306" r:id="rId17"/>
    <p:sldId id="302" r:id="rId18"/>
    <p:sldId id="299" r:id="rId19"/>
    <p:sldId id="294" r:id="rId20"/>
    <p:sldId id="289" r:id="rId21"/>
    <p:sldId id="305" r:id="rId22"/>
    <p:sldId id="303" r:id="rId23"/>
    <p:sldId id="308" r:id="rId24"/>
    <p:sldId id="310" r:id="rId25"/>
    <p:sldId id="304" r:id="rId26"/>
    <p:sldId id="296" r:id="rId27"/>
    <p:sldId id="317" r:id="rId28"/>
    <p:sldId id="291" r:id="rId29"/>
    <p:sldId id="292" r:id="rId30"/>
    <p:sldId id="297" r:id="rId31"/>
    <p:sldId id="300" r:id="rId32"/>
    <p:sldId id="315" r:id="rId33"/>
    <p:sldId id="264" r:id="rId34"/>
    <p:sldId id="286" r:id="rId35"/>
    <p:sldId id="267" r:id="rId36"/>
    <p:sldId id="491" r:id="rId37"/>
    <p:sldId id="263" r:id="rId38"/>
    <p:sldId id="490" r:id="rId39"/>
    <p:sldId id="274" r:id="rId40"/>
    <p:sldId id="278" r:id="rId41"/>
    <p:sldId id="283" r:id="rId42"/>
    <p:sldId id="279" r:id="rId43"/>
    <p:sldId id="281" r:id="rId44"/>
    <p:sldId id="284" r:id="rId45"/>
    <p:sldId id="312" r:id="rId46"/>
    <p:sldId id="313" r:id="rId47"/>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67191" autoAdjust="0"/>
  </p:normalViewPr>
  <p:slideViewPr>
    <p:cSldViewPr snapToGrid="0">
      <p:cViewPr varScale="1">
        <p:scale>
          <a:sx n="70" d="100"/>
          <a:sy n="70" d="100"/>
        </p:scale>
        <p:origin x="207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86840177-3E50-41D7-9659-292B4AB88EDC}" type="datetimeFigureOut">
              <a:rPr lang="en-US" smtClean="0"/>
              <a:t>9/24/2026</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B13D6FBA-3B7F-4537-92E6-F566C66FE849}" type="slidenum">
              <a:rPr lang="en-US" smtClean="0"/>
              <a:t>‹#›</a:t>
            </a:fld>
            <a:endParaRPr lang="en-US"/>
          </a:p>
        </p:txBody>
      </p:sp>
    </p:spTree>
    <p:extLst>
      <p:ext uri="{BB962C8B-B14F-4D97-AF65-F5344CB8AC3E}">
        <p14:creationId xmlns:p14="http://schemas.microsoft.com/office/powerpoint/2010/main" val="2450003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0" indent="0">
              <a:buFontTx/>
              <a:buNone/>
            </a:pPr>
            <a:r>
              <a:rPr lang="en-US" b="1" dirty="0"/>
              <a:t>5-10 Minutes</a:t>
            </a:r>
          </a:p>
          <a:p>
            <a:pPr marL="0" indent="0">
              <a:buFontTx/>
              <a:buNone/>
            </a:pPr>
            <a:endParaRPr lang="en-US" dirty="0"/>
          </a:p>
          <a:p>
            <a:pPr marL="0" indent="0">
              <a:buFontTx/>
              <a:buNone/>
            </a:pPr>
            <a:r>
              <a:rPr lang="en-US" dirty="0"/>
              <a:t>Introduce Trades Champion</a:t>
            </a:r>
          </a:p>
          <a:p>
            <a:pPr marL="171450" indent="-171450">
              <a:buFontTx/>
              <a:buChar char="-"/>
            </a:pPr>
            <a:r>
              <a:rPr lang="en-US" dirty="0"/>
              <a:t>Name</a:t>
            </a:r>
          </a:p>
          <a:p>
            <a:pPr marL="171450" indent="-171450">
              <a:buFontTx/>
              <a:buChar char="-"/>
            </a:pPr>
            <a:r>
              <a:rPr lang="en-US" dirty="0"/>
              <a:t>Trade Story</a:t>
            </a:r>
          </a:p>
          <a:p>
            <a:pPr marL="171450" indent="-171450">
              <a:buFontTx/>
              <a:buChar char="-"/>
            </a:pPr>
            <a:r>
              <a:rPr lang="en-US" dirty="0"/>
              <a:t>Introduce Union</a:t>
            </a:r>
          </a:p>
          <a:p>
            <a:pPr marL="171450" indent="-171450">
              <a:buFontTx/>
              <a:buChar char="-"/>
            </a:pPr>
            <a:r>
              <a:rPr lang="en-US" dirty="0"/>
              <a:t>Purpose of Presentation</a:t>
            </a:r>
          </a:p>
          <a:p>
            <a:pPr marL="0" indent="0">
              <a:buFontTx/>
              <a:buNone/>
            </a:pPr>
            <a:endParaRPr lang="en-US" dirty="0"/>
          </a:p>
          <a:p>
            <a:pPr marL="0" indent="0">
              <a:buFontTx/>
              <a:buNone/>
            </a:pPr>
            <a:r>
              <a:rPr lang="en-US" dirty="0"/>
              <a:t>Round Table Discussion</a:t>
            </a:r>
          </a:p>
          <a:p>
            <a:pPr marL="171450" indent="-171450">
              <a:buFontTx/>
              <a:buChar char="-"/>
            </a:pPr>
            <a:r>
              <a:rPr lang="en-US" dirty="0"/>
              <a:t>Who here knows what a trade is?</a:t>
            </a:r>
          </a:p>
          <a:p>
            <a:pPr marL="171450" indent="-171450">
              <a:buFontTx/>
              <a:buChar char="-"/>
            </a:pPr>
            <a:r>
              <a:rPr lang="en-US" dirty="0"/>
              <a:t>Can you name some trades?</a:t>
            </a:r>
          </a:p>
          <a:p>
            <a:pPr marL="171450" indent="-171450">
              <a:buFontTx/>
              <a:buChar char="-"/>
            </a:pPr>
            <a:r>
              <a:rPr lang="en-US" dirty="0"/>
              <a:t>What kind of schooling do you need to become a trades person?</a:t>
            </a:r>
          </a:p>
          <a:p>
            <a:pPr marL="0" indent="0">
              <a:buFontTx/>
              <a:buNone/>
            </a:pPr>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a:t>
            </a:fld>
            <a:endParaRPr lang="en-US"/>
          </a:p>
        </p:txBody>
      </p:sp>
    </p:spTree>
    <p:extLst>
      <p:ext uri="{BB962C8B-B14F-4D97-AF65-F5344CB8AC3E}">
        <p14:creationId xmlns:p14="http://schemas.microsoft.com/office/powerpoint/2010/main" val="165135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b="1" dirty="0"/>
              <a:t>3 Minutes</a:t>
            </a:r>
          </a:p>
          <a:p>
            <a:endParaRPr lang="en-US" b="1" dirty="0"/>
          </a:p>
          <a:p>
            <a:r>
              <a:rPr lang="en-US" b="0" dirty="0"/>
              <a:t>College of BCBT Journey Video</a:t>
            </a:r>
          </a:p>
        </p:txBody>
      </p:sp>
      <p:sp>
        <p:nvSpPr>
          <p:cNvPr id="4" name="Slide Number Placeholder 3"/>
          <p:cNvSpPr>
            <a:spLocks noGrp="1"/>
          </p:cNvSpPr>
          <p:nvPr>
            <p:ph type="sldNum" sz="quarter" idx="5"/>
          </p:nvPr>
        </p:nvSpPr>
        <p:spPr/>
        <p:txBody>
          <a:bodyPr/>
          <a:lstStyle/>
          <a:p>
            <a:fld id="{B13D6FBA-3B7F-4537-92E6-F566C66FE849}" type="slidenum">
              <a:rPr lang="en-US" smtClean="0"/>
              <a:t>2</a:t>
            </a:fld>
            <a:endParaRPr lang="en-US"/>
          </a:p>
        </p:txBody>
      </p:sp>
    </p:spTree>
    <p:extLst>
      <p:ext uri="{BB962C8B-B14F-4D97-AF65-F5344CB8AC3E}">
        <p14:creationId xmlns:p14="http://schemas.microsoft.com/office/powerpoint/2010/main" val="1052787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b="1" dirty="0"/>
              <a:t>5 Minutes</a:t>
            </a:r>
          </a:p>
          <a:p>
            <a:endParaRPr lang="en-US" dirty="0"/>
          </a:p>
          <a:p>
            <a:r>
              <a:rPr lang="en-US" dirty="0"/>
              <a:t>Construction 101</a:t>
            </a:r>
          </a:p>
          <a:p>
            <a:pPr marL="171450" indent="-171450">
              <a:buFontTx/>
              <a:buChar char="-"/>
            </a:pPr>
            <a:r>
              <a:rPr lang="en-US" dirty="0"/>
              <a:t>In BC, construction accounts for over 200,000 jobs</a:t>
            </a:r>
          </a:p>
          <a:p>
            <a:pPr marL="171450" indent="-171450">
              <a:buFontTx/>
              <a:buChar char="-"/>
            </a:pPr>
            <a:r>
              <a:rPr lang="en-US" dirty="0"/>
              <a:t>It’s constantly growing and changing</a:t>
            </a:r>
          </a:p>
          <a:p>
            <a:pPr marL="171450" indent="-171450">
              <a:buFontTx/>
              <a:buChar char="-"/>
            </a:pPr>
            <a:r>
              <a:rPr lang="en-US" dirty="0"/>
              <a:t>Requires an interest in technology, working with your hands and complex problem solving</a:t>
            </a:r>
          </a:p>
        </p:txBody>
      </p:sp>
      <p:sp>
        <p:nvSpPr>
          <p:cNvPr id="4" name="Slide Number Placeholder 3"/>
          <p:cNvSpPr>
            <a:spLocks noGrp="1"/>
          </p:cNvSpPr>
          <p:nvPr>
            <p:ph type="sldNum" sz="quarter" idx="5"/>
          </p:nvPr>
        </p:nvSpPr>
        <p:spPr/>
        <p:txBody>
          <a:bodyPr/>
          <a:lstStyle/>
          <a:p>
            <a:fld id="{B13D6FBA-3B7F-4537-92E6-F566C66FE849}" type="slidenum">
              <a:rPr lang="en-US" smtClean="0"/>
              <a:t>3</a:t>
            </a:fld>
            <a:endParaRPr lang="en-US"/>
          </a:p>
        </p:txBody>
      </p:sp>
    </p:spTree>
    <p:extLst>
      <p:ext uri="{BB962C8B-B14F-4D97-AF65-F5344CB8AC3E}">
        <p14:creationId xmlns:p14="http://schemas.microsoft.com/office/powerpoint/2010/main" val="2127618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b="1" dirty="0"/>
              <a:t>5 Minutes</a:t>
            </a:r>
          </a:p>
          <a:p>
            <a:r>
              <a:rPr lang="en-US" dirty="0"/>
              <a:t>We Build BC</a:t>
            </a:r>
          </a:p>
          <a:p>
            <a:pPr marL="171450" indent="-171450">
              <a:buFontTx/>
              <a:buChar char="-"/>
            </a:pPr>
            <a:r>
              <a:rPr lang="en-US" dirty="0"/>
              <a:t>Residential, industrial, commercial, institutional </a:t>
            </a:r>
          </a:p>
          <a:p>
            <a:pPr marL="171450" indent="-171450">
              <a:buFontTx/>
              <a:buChar char="-"/>
            </a:pPr>
            <a:r>
              <a:rPr lang="en-US" dirty="0"/>
              <a:t>Can you name these projects? What trades do you think worked on them?</a:t>
            </a:r>
          </a:p>
          <a:p>
            <a:pPr marL="171450" indent="-171450">
              <a:buFontTx/>
              <a:buChar char="-"/>
            </a:pPr>
            <a:r>
              <a:rPr lang="en-US" dirty="0"/>
              <a:t>What other projects can you think of that trades have worked on?</a:t>
            </a:r>
          </a:p>
          <a:p>
            <a:pPr marL="628650" lvl="1" indent="-171450">
              <a:buFontTx/>
              <a:buChar char="-"/>
            </a:pPr>
            <a:r>
              <a:rPr lang="en-US" dirty="0"/>
              <a:t>BC Ferries</a:t>
            </a:r>
          </a:p>
          <a:p>
            <a:pPr marL="628650" lvl="1" indent="-171450">
              <a:buFontTx/>
              <a:buChar char="-"/>
            </a:pPr>
            <a:r>
              <a:rPr lang="en-US" dirty="0"/>
              <a:t>Hospitals</a:t>
            </a:r>
          </a:p>
          <a:p>
            <a:pPr marL="628650" lvl="1" indent="-171450">
              <a:buFontTx/>
              <a:buChar char="-"/>
            </a:pPr>
            <a:r>
              <a:rPr lang="en-US" dirty="0"/>
              <a:t>LNG</a:t>
            </a:r>
          </a:p>
          <a:p>
            <a:pPr marL="628650" lvl="1" indent="-171450">
              <a:buFontTx/>
              <a:buChar char="-"/>
            </a:pPr>
            <a:r>
              <a:rPr lang="en-US" dirty="0"/>
              <a:t>Science World</a:t>
            </a:r>
          </a:p>
        </p:txBody>
      </p:sp>
      <p:sp>
        <p:nvSpPr>
          <p:cNvPr id="4" name="Slide Number Placeholder 3"/>
          <p:cNvSpPr>
            <a:spLocks noGrp="1"/>
          </p:cNvSpPr>
          <p:nvPr>
            <p:ph type="sldNum" sz="quarter" idx="5"/>
          </p:nvPr>
        </p:nvSpPr>
        <p:spPr/>
        <p:txBody>
          <a:bodyPr/>
          <a:lstStyle/>
          <a:p>
            <a:fld id="{B13D6FBA-3B7F-4537-92E6-F566C66FE849}" type="slidenum">
              <a:rPr lang="en-US" smtClean="0"/>
              <a:t>4</a:t>
            </a:fld>
            <a:endParaRPr lang="en-US"/>
          </a:p>
        </p:txBody>
      </p:sp>
    </p:spTree>
    <p:extLst>
      <p:ext uri="{BB962C8B-B14F-4D97-AF65-F5344CB8AC3E}">
        <p14:creationId xmlns:p14="http://schemas.microsoft.com/office/powerpoint/2010/main" val="3468816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Apprenticeship is the first step – it is your time to be trained on a wide variety of skills and learn from a journeyperson who has years of experience. Once you complete this program, it allows you to practice the trade independently. It combines a mix of classroom and on the job training. 80% is on the job, 20% is in the field</a:t>
            </a:r>
          </a:p>
          <a:p>
            <a:pPr marL="171450" indent="-171450">
              <a:buFontTx/>
              <a:buChar char="-"/>
            </a:pPr>
            <a:r>
              <a:rPr lang="en-US" dirty="0"/>
              <a:t>During this time, you’re trained by a qualified journey person – someone who has been around for a while and knows how to get the job done.</a:t>
            </a:r>
          </a:p>
          <a:p>
            <a:pPr marL="171450" indent="-171450">
              <a:buFontTx/>
              <a:buChar char="-"/>
            </a:pPr>
            <a:r>
              <a:rPr lang="en-US" dirty="0"/>
              <a:t>You are also paid during your apprenticeship</a:t>
            </a:r>
          </a:p>
          <a:p>
            <a:pPr marL="171450" indent="-171450">
              <a:buFontTx/>
              <a:buChar char="-"/>
            </a:pPr>
            <a:r>
              <a:rPr lang="en-US" dirty="0"/>
              <a:t>When complete, you will take a test for your Red Seal. This is equivalent to a bachelors degree. </a:t>
            </a:r>
          </a:p>
          <a:p>
            <a:pPr marL="171450" indent="-171450">
              <a:buFontTx/>
              <a:buChar char="-"/>
            </a:pPr>
            <a:r>
              <a:rPr lang="en-US" dirty="0"/>
              <a:t>The Red Seal program is recognized as the interprovincial standard of excellence in the skilled trades and is the highest standard of training in the country. </a:t>
            </a:r>
          </a:p>
        </p:txBody>
      </p:sp>
      <p:sp>
        <p:nvSpPr>
          <p:cNvPr id="4" name="Slide Number Placeholder 3"/>
          <p:cNvSpPr>
            <a:spLocks noGrp="1"/>
          </p:cNvSpPr>
          <p:nvPr>
            <p:ph type="sldNum" sz="quarter" idx="5"/>
          </p:nvPr>
        </p:nvSpPr>
        <p:spPr/>
        <p:txBody>
          <a:bodyPr/>
          <a:lstStyle/>
          <a:p>
            <a:fld id="{B13D6FBA-3B7F-4537-92E6-F566C66FE849}" type="slidenum">
              <a:rPr lang="en-US" smtClean="0"/>
              <a:t>6</a:t>
            </a:fld>
            <a:endParaRPr lang="en-US"/>
          </a:p>
        </p:txBody>
      </p:sp>
    </p:spTree>
    <p:extLst>
      <p:ext uri="{BB962C8B-B14F-4D97-AF65-F5344CB8AC3E}">
        <p14:creationId xmlns:p14="http://schemas.microsoft.com/office/powerpoint/2010/main" val="544948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b="1" dirty="0"/>
              <a:t>10 – 15 Minutes</a:t>
            </a:r>
          </a:p>
          <a:p>
            <a:endParaRPr lang="en-US" dirty="0"/>
          </a:p>
          <a:p>
            <a:r>
              <a:rPr lang="en-US" dirty="0"/>
              <a:t>Small Group Activity</a:t>
            </a:r>
          </a:p>
          <a:p>
            <a:r>
              <a:rPr lang="en-US" dirty="0"/>
              <a:t>Spot and name the trade</a:t>
            </a:r>
          </a:p>
          <a:p>
            <a:pPr marL="171450" indent="-171450">
              <a:buFontTx/>
              <a:buChar char="-"/>
            </a:pPr>
            <a:r>
              <a:rPr lang="en-US" dirty="0"/>
              <a:t>Breakup the class into groups of 3-5</a:t>
            </a:r>
          </a:p>
          <a:p>
            <a:pPr marL="171450" indent="-171450">
              <a:buFontTx/>
              <a:buChar char="-"/>
            </a:pPr>
            <a:r>
              <a:rPr lang="en-US" dirty="0"/>
              <a:t>Provide graphic image, answer template and trade cards</a:t>
            </a:r>
          </a:p>
          <a:p>
            <a:pPr marL="171450" indent="-171450">
              <a:buFontTx/>
              <a:buChar char="-"/>
            </a:pPr>
            <a:r>
              <a:rPr lang="en-US" dirty="0"/>
              <a:t>Give 10 minutes to complete the activity</a:t>
            </a:r>
          </a:p>
          <a:p>
            <a:pPr marL="171450" indent="-171450">
              <a:buFontTx/>
              <a:buChar char="-"/>
            </a:pPr>
            <a:r>
              <a:rPr lang="en-US" dirty="0"/>
              <a:t>Each group can mark their own as you go through each trade</a:t>
            </a:r>
          </a:p>
          <a:p>
            <a:pPr marL="0" indent="0">
              <a:buFontTx/>
              <a:buNone/>
            </a:pPr>
            <a:r>
              <a:rPr lang="en-US" dirty="0"/>
              <a:t>Prizes for the group that correctly identifies the most trades</a:t>
            </a:r>
          </a:p>
        </p:txBody>
      </p:sp>
      <p:sp>
        <p:nvSpPr>
          <p:cNvPr id="4" name="Slide Number Placeholder 3"/>
          <p:cNvSpPr>
            <a:spLocks noGrp="1"/>
          </p:cNvSpPr>
          <p:nvPr>
            <p:ph type="sldNum" sz="quarter" idx="5"/>
          </p:nvPr>
        </p:nvSpPr>
        <p:spPr/>
        <p:txBody>
          <a:bodyPr/>
          <a:lstStyle/>
          <a:p>
            <a:fld id="{B13D6FBA-3B7F-4537-92E6-F566C66FE849}" type="slidenum">
              <a:rPr lang="en-US" smtClean="0"/>
              <a:t>7</a:t>
            </a:fld>
            <a:endParaRPr lang="en-US"/>
          </a:p>
        </p:txBody>
      </p:sp>
    </p:spTree>
    <p:extLst>
      <p:ext uri="{BB962C8B-B14F-4D97-AF65-F5344CB8AC3E}">
        <p14:creationId xmlns:p14="http://schemas.microsoft.com/office/powerpoint/2010/main" val="246973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8</a:t>
            </a:fld>
            <a:endParaRPr lang="en-US"/>
          </a:p>
        </p:txBody>
      </p:sp>
    </p:spTree>
    <p:extLst>
      <p:ext uri="{BB962C8B-B14F-4D97-AF65-F5344CB8AC3E}">
        <p14:creationId xmlns:p14="http://schemas.microsoft.com/office/powerpoint/2010/main" val="616449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F4A03-68EA-9F8F-1ADB-A2A5D3692E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8B01AE-3E00-E626-E736-4AA3FA1177E9}"/>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AE7EE1B0-E29A-7F18-FE3E-96C624CAD2E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3AA8AE9-2466-595C-68A4-957114042460}"/>
              </a:ext>
            </a:extLst>
          </p:cNvPr>
          <p:cNvSpPr>
            <a:spLocks noGrp="1"/>
          </p:cNvSpPr>
          <p:nvPr>
            <p:ph type="sldNum" sz="quarter" idx="5"/>
          </p:nvPr>
        </p:nvSpPr>
        <p:spPr/>
        <p:txBody>
          <a:bodyPr/>
          <a:lstStyle/>
          <a:p>
            <a:fld id="{B13D6FBA-3B7F-4537-92E6-F566C66FE849}" type="slidenum">
              <a:rPr lang="en-US" smtClean="0"/>
              <a:t>9</a:t>
            </a:fld>
            <a:endParaRPr lang="en-US"/>
          </a:p>
        </p:txBody>
      </p:sp>
    </p:spTree>
    <p:extLst>
      <p:ext uri="{BB962C8B-B14F-4D97-AF65-F5344CB8AC3E}">
        <p14:creationId xmlns:p14="http://schemas.microsoft.com/office/powerpoint/2010/main" val="3156729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10</a:t>
            </a:fld>
            <a:endParaRPr lang="en-US"/>
          </a:p>
        </p:txBody>
      </p:sp>
    </p:spTree>
    <p:extLst>
      <p:ext uri="{BB962C8B-B14F-4D97-AF65-F5344CB8AC3E}">
        <p14:creationId xmlns:p14="http://schemas.microsoft.com/office/powerpoint/2010/main" val="3084355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11</a:t>
            </a:fld>
            <a:endParaRPr lang="en-US"/>
          </a:p>
        </p:txBody>
      </p:sp>
    </p:spTree>
    <p:extLst>
      <p:ext uri="{BB962C8B-B14F-4D97-AF65-F5344CB8AC3E}">
        <p14:creationId xmlns:p14="http://schemas.microsoft.com/office/powerpoint/2010/main" val="2863418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12</a:t>
            </a:fld>
            <a:endParaRPr lang="en-US"/>
          </a:p>
        </p:txBody>
      </p:sp>
    </p:spTree>
    <p:extLst>
      <p:ext uri="{BB962C8B-B14F-4D97-AF65-F5344CB8AC3E}">
        <p14:creationId xmlns:p14="http://schemas.microsoft.com/office/powerpoint/2010/main" val="5066602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13</a:t>
            </a:fld>
            <a:endParaRPr lang="en-US"/>
          </a:p>
        </p:txBody>
      </p:sp>
    </p:spTree>
    <p:extLst>
      <p:ext uri="{BB962C8B-B14F-4D97-AF65-F5344CB8AC3E}">
        <p14:creationId xmlns:p14="http://schemas.microsoft.com/office/powerpoint/2010/main" val="32157554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14</a:t>
            </a:fld>
            <a:endParaRPr lang="en-US"/>
          </a:p>
        </p:txBody>
      </p:sp>
    </p:spTree>
    <p:extLst>
      <p:ext uri="{BB962C8B-B14F-4D97-AF65-F5344CB8AC3E}">
        <p14:creationId xmlns:p14="http://schemas.microsoft.com/office/powerpoint/2010/main" val="3487229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15</a:t>
            </a:fld>
            <a:endParaRPr lang="en-US"/>
          </a:p>
        </p:txBody>
      </p:sp>
    </p:spTree>
    <p:extLst>
      <p:ext uri="{BB962C8B-B14F-4D97-AF65-F5344CB8AC3E}">
        <p14:creationId xmlns:p14="http://schemas.microsoft.com/office/powerpoint/2010/main" val="2135961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16</a:t>
            </a:fld>
            <a:endParaRPr lang="en-US"/>
          </a:p>
        </p:txBody>
      </p:sp>
    </p:spTree>
    <p:extLst>
      <p:ext uri="{BB962C8B-B14F-4D97-AF65-F5344CB8AC3E}">
        <p14:creationId xmlns:p14="http://schemas.microsoft.com/office/powerpoint/2010/main" val="21690470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17</a:t>
            </a:fld>
            <a:endParaRPr lang="en-US"/>
          </a:p>
        </p:txBody>
      </p:sp>
    </p:spTree>
    <p:extLst>
      <p:ext uri="{BB962C8B-B14F-4D97-AF65-F5344CB8AC3E}">
        <p14:creationId xmlns:p14="http://schemas.microsoft.com/office/powerpoint/2010/main" val="22358151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18</a:t>
            </a:fld>
            <a:endParaRPr lang="en-US"/>
          </a:p>
        </p:txBody>
      </p:sp>
    </p:spTree>
    <p:extLst>
      <p:ext uri="{BB962C8B-B14F-4D97-AF65-F5344CB8AC3E}">
        <p14:creationId xmlns:p14="http://schemas.microsoft.com/office/powerpoint/2010/main" val="2758348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19</a:t>
            </a:fld>
            <a:endParaRPr lang="en-US"/>
          </a:p>
        </p:txBody>
      </p:sp>
    </p:spTree>
    <p:extLst>
      <p:ext uri="{BB962C8B-B14F-4D97-AF65-F5344CB8AC3E}">
        <p14:creationId xmlns:p14="http://schemas.microsoft.com/office/powerpoint/2010/main" val="41525402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20</a:t>
            </a:fld>
            <a:endParaRPr lang="en-US"/>
          </a:p>
        </p:txBody>
      </p:sp>
    </p:spTree>
    <p:extLst>
      <p:ext uri="{BB962C8B-B14F-4D97-AF65-F5344CB8AC3E}">
        <p14:creationId xmlns:p14="http://schemas.microsoft.com/office/powerpoint/2010/main" val="13989046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21</a:t>
            </a:fld>
            <a:endParaRPr lang="en-US"/>
          </a:p>
        </p:txBody>
      </p:sp>
    </p:spTree>
    <p:extLst>
      <p:ext uri="{BB962C8B-B14F-4D97-AF65-F5344CB8AC3E}">
        <p14:creationId xmlns:p14="http://schemas.microsoft.com/office/powerpoint/2010/main" val="22240560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22</a:t>
            </a:fld>
            <a:endParaRPr lang="en-US"/>
          </a:p>
        </p:txBody>
      </p:sp>
    </p:spTree>
    <p:extLst>
      <p:ext uri="{BB962C8B-B14F-4D97-AF65-F5344CB8AC3E}">
        <p14:creationId xmlns:p14="http://schemas.microsoft.com/office/powerpoint/2010/main" val="1371447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23</a:t>
            </a:fld>
            <a:endParaRPr lang="en-US"/>
          </a:p>
        </p:txBody>
      </p:sp>
    </p:spTree>
    <p:extLst>
      <p:ext uri="{BB962C8B-B14F-4D97-AF65-F5344CB8AC3E}">
        <p14:creationId xmlns:p14="http://schemas.microsoft.com/office/powerpoint/2010/main" val="41208010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C32BC-BAA0-A857-D45F-88976A929B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5054E7-4AEB-CEF3-3BC1-B3DE087DBA31}"/>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770E847B-720E-E726-E720-3C018826150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F47354F-B412-A196-B813-5330FD12A812}"/>
              </a:ext>
            </a:extLst>
          </p:cNvPr>
          <p:cNvSpPr>
            <a:spLocks noGrp="1"/>
          </p:cNvSpPr>
          <p:nvPr>
            <p:ph type="sldNum" sz="quarter" idx="5"/>
          </p:nvPr>
        </p:nvSpPr>
        <p:spPr/>
        <p:txBody>
          <a:bodyPr/>
          <a:lstStyle/>
          <a:p>
            <a:fld id="{B13D6FBA-3B7F-4537-92E6-F566C66FE849}" type="slidenum">
              <a:rPr lang="en-US" smtClean="0"/>
              <a:t>24</a:t>
            </a:fld>
            <a:endParaRPr lang="en-US"/>
          </a:p>
        </p:txBody>
      </p:sp>
    </p:spTree>
    <p:extLst>
      <p:ext uri="{BB962C8B-B14F-4D97-AF65-F5344CB8AC3E}">
        <p14:creationId xmlns:p14="http://schemas.microsoft.com/office/powerpoint/2010/main" val="21623581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25</a:t>
            </a:fld>
            <a:endParaRPr lang="en-US"/>
          </a:p>
        </p:txBody>
      </p:sp>
    </p:spTree>
    <p:extLst>
      <p:ext uri="{BB962C8B-B14F-4D97-AF65-F5344CB8AC3E}">
        <p14:creationId xmlns:p14="http://schemas.microsoft.com/office/powerpoint/2010/main" val="16636536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26</a:t>
            </a:fld>
            <a:endParaRPr lang="en-US"/>
          </a:p>
        </p:txBody>
      </p:sp>
    </p:spTree>
    <p:extLst>
      <p:ext uri="{BB962C8B-B14F-4D97-AF65-F5344CB8AC3E}">
        <p14:creationId xmlns:p14="http://schemas.microsoft.com/office/powerpoint/2010/main" val="3200751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27</a:t>
            </a:fld>
            <a:endParaRPr lang="en-US"/>
          </a:p>
        </p:txBody>
      </p:sp>
    </p:spTree>
    <p:extLst>
      <p:ext uri="{BB962C8B-B14F-4D97-AF65-F5344CB8AC3E}">
        <p14:creationId xmlns:p14="http://schemas.microsoft.com/office/powerpoint/2010/main" val="30223472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28</a:t>
            </a:fld>
            <a:endParaRPr lang="en-US"/>
          </a:p>
        </p:txBody>
      </p:sp>
    </p:spTree>
    <p:extLst>
      <p:ext uri="{BB962C8B-B14F-4D97-AF65-F5344CB8AC3E}">
        <p14:creationId xmlns:p14="http://schemas.microsoft.com/office/powerpoint/2010/main" val="4924796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29</a:t>
            </a:fld>
            <a:endParaRPr lang="en-US"/>
          </a:p>
        </p:txBody>
      </p:sp>
    </p:spTree>
    <p:extLst>
      <p:ext uri="{BB962C8B-B14F-4D97-AF65-F5344CB8AC3E}">
        <p14:creationId xmlns:p14="http://schemas.microsoft.com/office/powerpoint/2010/main" val="19096006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Getting a trade is just the beginning – construction management, upgrading, owning your own business. All possible with the Trades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30</a:t>
            </a:fld>
            <a:endParaRPr lang="en-US"/>
          </a:p>
        </p:txBody>
      </p:sp>
    </p:spTree>
    <p:extLst>
      <p:ext uri="{BB962C8B-B14F-4D97-AF65-F5344CB8AC3E}">
        <p14:creationId xmlns:p14="http://schemas.microsoft.com/office/powerpoint/2010/main" val="39026368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b="1" dirty="0"/>
              <a:t>5 Minutes</a:t>
            </a:r>
          </a:p>
          <a:p>
            <a:endParaRPr lang="en-US" dirty="0"/>
          </a:p>
          <a:p>
            <a:pPr marL="171450" indent="-171450">
              <a:buFontTx/>
              <a:buChar char="-"/>
            </a:pPr>
            <a:r>
              <a:rPr lang="en-US" dirty="0"/>
              <a:t>During your apprenticeship, you earn while you learn. </a:t>
            </a:r>
          </a:p>
          <a:p>
            <a:pPr marL="171450" indent="-171450">
              <a:buFontTx/>
              <a:buChar char="-"/>
            </a:pPr>
            <a:r>
              <a:rPr lang="en-US" dirty="0"/>
              <a:t>During technical training, you are eligible for EI. </a:t>
            </a:r>
          </a:p>
          <a:p>
            <a:pPr marL="171450" indent="-171450">
              <a:buFontTx/>
              <a:buChar char="-"/>
            </a:pPr>
            <a:r>
              <a:rPr lang="en-US" dirty="0"/>
              <a:t>This allows you to continue to do what you love, even when attending school. </a:t>
            </a:r>
          </a:p>
          <a:p>
            <a:pPr marL="171450" indent="-171450">
              <a:buFontTx/>
              <a:buChar char="-"/>
            </a:pPr>
            <a:r>
              <a:rPr lang="en-US" dirty="0"/>
              <a:t>More details on wages can be found on the college website.</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31</a:t>
            </a:fld>
            <a:endParaRPr lang="en-US"/>
          </a:p>
        </p:txBody>
      </p:sp>
    </p:spTree>
    <p:extLst>
      <p:ext uri="{BB962C8B-B14F-4D97-AF65-F5344CB8AC3E}">
        <p14:creationId xmlns:p14="http://schemas.microsoft.com/office/powerpoint/2010/main" val="34946125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b="1" dirty="0"/>
              <a:t>5 Minutes</a:t>
            </a:r>
          </a:p>
          <a:p>
            <a:endParaRPr lang="en-US" dirty="0"/>
          </a:p>
          <a:p>
            <a:pPr marL="171450" indent="-171450">
              <a:buFontTx/>
              <a:buChar char="-"/>
            </a:pPr>
            <a:r>
              <a:rPr lang="en-US" dirty="0"/>
              <a:t>Life is about more than working a job.</a:t>
            </a:r>
          </a:p>
          <a:p>
            <a:pPr marL="171450" indent="-171450">
              <a:buFontTx/>
              <a:buChar char="-"/>
            </a:pPr>
            <a:r>
              <a:rPr lang="en-US" dirty="0"/>
              <a:t>Construction gives you the flexibility and wages to do what you really want to do.</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B13D6FBA-3B7F-4537-92E6-F566C66FE849}" type="slidenum">
              <a:rPr lang="en-US" smtClean="0"/>
              <a:t>32</a:t>
            </a:fld>
            <a:endParaRPr lang="en-US"/>
          </a:p>
        </p:txBody>
      </p:sp>
    </p:spTree>
    <p:extLst>
      <p:ext uri="{BB962C8B-B14F-4D97-AF65-F5344CB8AC3E}">
        <p14:creationId xmlns:p14="http://schemas.microsoft.com/office/powerpoint/2010/main" val="34663076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0" indent="0">
              <a:buFontTx/>
              <a:buNone/>
            </a:pPr>
            <a:r>
              <a:rPr lang="en-US" b="1" dirty="0"/>
              <a:t>5 Minutes</a:t>
            </a:r>
          </a:p>
          <a:p>
            <a:pPr marL="171450" indent="-171450">
              <a:buFontTx/>
              <a:buChar char="-"/>
            </a:pPr>
            <a:r>
              <a:rPr lang="en-US" dirty="0"/>
              <a:t>In order to become a certified tradesperson, you need to receive training and become an apprentice</a:t>
            </a:r>
          </a:p>
          <a:p>
            <a:pPr marL="171450" indent="-171450">
              <a:buFontTx/>
              <a:buChar char="-"/>
            </a:pPr>
            <a:r>
              <a:rPr lang="en-US" dirty="0"/>
              <a:t>The College of the BC Building Trades is an association of training providers affiliated with construction unions </a:t>
            </a:r>
          </a:p>
          <a:p>
            <a:pPr marL="171450" indent="-171450">
              <a:buFontTx/>
              <a:buChar char="-"/>
            </a:pPr>
            <a:r>
              <a:rPr lang="en-US" dirty="0"/>
              <a:t>It offers the most robust trades training programs in BC</a:t>
            </a:r>
          </a:p>
          <a:p>
            <a:pPr marL="171450" indent="-171450">
              <a:buFontTx/>
              <a:buChar char="-"/>
            </a:pPr>
            <a:r>
              <a:rPr lang="en-US" dirty="0"/>
              <a:t>The College acts as a “virtual campus” to access learning resources, how to connect to your trade school of choice and start an apprenticeship</a:t>
            </a:r>
          </a:p>
          <a:p>
            <a:pPr marL="171450" indent="-171450">
              <a:buFontTx/>
              <a:buChar char="-"/>
            </a:pPr>
            <a:endParaRPr lang="en-US" dirty="0"/>
          </a:p>
          <a:p>
            <a:pPr marL="171450" indent="-171450">
              <a:buFontTx/>
              <a:buChar char="-"/>
            </a:pPr>
            <a:endParaRPr lang="en-US" dirty="0"/>
          </a:p>
          <a:p>
            <a:pPr marL="0" indent="0">
              <a:buFontTx/>
              <a:buNone/>
            </a:pPr>
            <a:r>
              <a:rPr lang="en-US" dirty="0"/>
              <a:t>Hand out printed card with QR code</a:t>
            </a:r>
          </a:p>
        </p:txBody>
      </p:sp>
      <p:sp>
        <p:nvSpPr>
          <p:cNvPr id="4" name="Slide Number Placeholder 3"/>
          <p:cNvSpPr>
            <a:spLocks noGrp="1"/>
          </p:cNvSpPr>
          <p:nvPr>
            <p:ph type="sldNum" sz="quarter" idx="5"/>
          </p:nvPr>
        </p:nvSpPr>
        <p:spPr/>
        <p:txBody>
          <a:bodyPr/>
          <a:lstStyle/>
          <a:p>
            <a:fld id="{B13D6FBA-3B7F-4537-92E6-F566C66FE849}" type="slidenum">
              <a:rPr lang="en-US" smtClean="0"/>
              <a:t>33</a:t>
            </a:fld>
            <a:endParaRPr lang="en-US"/>
          </a:p>
        </p:txBody>
      </p:sp>
    </p:spTree>
    <p:extLst>
      <p:ext uri="{BB962C8B-B14F-4D97-AF65-F5344CB8AC3E}">
        <p14:creationId xmlns:p14="http://schemas.microsoft.com/office/powerpoint/2010/main" val="14440501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871B2431-D351-4C6E-A3CF-9DFAC0E3E050}" type="slidenum">
              <a:rPr lang="cs-CZ" smtClean="0"/>
              <a:t>35</a:t>
            </a:fld>
            <a:endParaRPr lang="cs-CZ"/>
          </a:p>
        </p:txBody>
      </p:sp>
    </p:spTree>
    <p:extLst>
      <p:ext uri="{BB962C8B-B14F-4D97-AF65-F5344CB8AC3E}">
        <p14:creationId xmlns:p14="http://schemas.microsoft.com/office/powerpoint/2010/main" val="20398514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b="1" dirty="0"/>
              <a:t>Summary</a:t>
            </a:r>
          </a:p>
          <a:p>
            <a:r>
              <a:rPr lang="en-US" b="0" dirty="0"/>
              <a:t> - Thank you for having me</a:t>
            </a:r>
          </a:p>
          <a:p>
            <a:r>
              <a:rPr lang="en-US" b="0" dirty="0"/>
              <a:t>- Give out pens, pamphlet, other?</a:t>
            </a:r>
          </a:p>
        </p:txBody>
      </p:sp>
      <p:sp>
        <p:nvSpPr>
          <p:cNvPr id="4" name="Slide Number Placeholder 3"/>
          <p:cNvSpPr>
            <a:spLocks noGrp="1"/>
          </p:cNvSpPr>
          <p:nvPr>
            <p:ph type="sldNum" sz="quarter" idx="5"/>
          </p:nvPr>
        </p:nvSpPr>
        <p:spPr/>
        <p:txBody>
          <a:bodyPr/>
          <a:lstStyle/>
          <a:p>
            <a:fld id="{B13D6FBA-3B7F-4537-92E6-F566C66FE849}" type="slidenum">
              <a:rPr lang="en-US" smtClean="0"/>
              <a:t>36</a:t>
            </a:fld>
            <a:endParaRPr lang="en-US"/>
          </a:p>
        </p:txBody>
      </p:sp>
    </p:spTree>
    <p:extLst>
      <p:ext uri="{BB962C8B-B14F-4D97-AF65-F5344CB8AC3E}">
        <p14:creationId xmlns:p14="http://schemas.microsoft.com/office/powerpoint/2010/main" val="30425398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457200" lvl="1" indent="0">
              <a:buFontTx/>
              <a:buNone/>
            </a:pPr>
            <a:r>
              <a:rPr lang="en-US" dirty="0"/>
              <a:t>Ironworker</a:t>
            </a:r>
          </a:p>
        </p:txBody>
      </p:sp>
      <p:sp>
        <p:nvSpPr>
          <p:cNvPr id="4" name="Slide Number Placeholder 3"/>
          <p:cNvSpPr>
            <a:spLocks noGrp="1"/>
          </p:cNvSpPr>
          <p:nvPr>
            <p:ph type="sldNum" sz="quarter" idx="5"/>
          </p:nvPr>
        </p:nvSpPr>
        <p:spPr/>
        <p:txBody>
          <a:bodyPr/>
          <a:lstStyle/>
          <a:p>
            <a:fld id="{B13D6FBA-3B7F-4537-92E6-F566C66FE849}" type="slidenum">
              <a:rPr lang="en-US" smtClean="0"/>
              <a:t>37</a:t>
            </a:fld>
            <a:endParaRPr lang="en-US"/>
          </a:p>
        </p:txBody>
      </p:sp>
    </p:spTree>
    <p:extLst>
      <p:ext uri="{BB962C8B-B14F-4D97-AF65-F5344CB8AC3E}">
        <p14:creationId xmlns:p14="http://schemas.microsoft.com/office/powerpoint/2010/main" val="19548613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457200" lvl="1" indent="0">
              <a:buFontTx/>
              <a:buNone/>
            </a:pPr>
            <a:r>
              <a:rPr lang="en-US" dirty="0"/>
              <a:t>Insulator</a:t>
            </a:r>
          </a:p>
        </p:txBody>
      </p:sp>
      <p:sp>
        <p:nvSpPr>
          <p:cNvPr id="4" name="Slide Number Placeholder 3"/>
          <p:cNvSpPr>
            <a:spLocks noGrp="1"/>
          </p:cNvSpPr>
          <p:nvPr>
            <p:ph type="sldNum" sz="quarter" idx="5"/>
          </p:nvPr>
        </p:nvSpPr>
        <p:spPr/>
        <p:txBody>
          <a:bodyPr/>
          <a:lstStyle/>
          <a:p>
            <a:fld id="{B13D6FBA-3B7F-4537-92E6-F566C66FE849}" type="slidenum">
              <a:rPr lang="en-US" smtClean="0"/>
              <a:t>38</a:t>
            </a:fld>
            <a:endParaRPr lang="en-US"/>
          </a:p>
        </p:txBody>
      </p:sp>
    </p:spTree>
    <p:extLst>
      <p:ext uri="{BB962C8B-B14F-4D97-AF65-F5344CB8AC3E}">
        <p14:creationId xmlns:p14="http://schemas.microsoft.com/office/powerpoint/2010/main" val="37797544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457200" lvl="1" indent="0">
              <a:buFontTx/>
              <a:buNone/>
            </a:pPr>
            <a:r>
              <a:rPr lang="en-US" dirty="0"/>
              <a:t>Bricklayer</a:t>
            </a:r>
          </a:p>
        </p:txBody>
      </p:sp>
      <p:sp>
        <p:nvSpPr>
          <p:cNvPr id="4" name="Slide Number Placeholder 3"/>
          <p:cNvSpPr>
            <a:spLocks noGrp="1"/>
          </p:cNvSpPr>
          <p:nvPr>
            <p:ph type="sldNum" sz="quarter" idx="5"/>
          </p:nvPr>
        </p:nvSpPr>
        <p:spPr/>
        <p:txBody>
          <a:bodyPr/>
          <a:lstStyle/>
          <a:p>
            <a:fld id="{B13D6FBA-3B7F-4537-92E6-F566C66FE849}" type="slidenum">
              <a:rPr lang="en-US" smtClean="0"/>
              <a:t>39</a:t>
            </a:fld>
            <a:endParaRPr lang="en-US"/>
          </a:p>
        </p:txBody>
      </p:sp>
    </p:spTree>
    <p:extLst>
      <p:ext uri="{BB962C8B-B14F-4D97-AF65-F5344CB8AC3E}">
        <p14:creationId xmlns:p14="http://schemas.microsoft.com/office/powerpoint/2010/main" val="32511928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457200" lvl="1" indent="0">
              <a:buFontTx/>
              <a:buNone/>
            </a:pPr>
            <a:r>
              <a:rPr lang="en-US" dirty="0"/>
              <a:t>Glazier</a:t>
            </a:r>
          </a:p>
        </p:txBody>
      </p:sp>
      <p:sp>
        <p:nvSpPr>
          <p:cNvPr id="4" name="Slide Number Placeholder 3"/>
          <p:cNvSpPr>
            <a:spLocks noGrp="1"/>
          </p:cNvSpPr>
          <p:nvPr>
            <p:ph type="sldNum" sz="quarter" idx="5"/>
          </p:nvPr>
        </p:nvSpPr>
        <p:spPr/>
        <p:txBody>
          <a:bodyPr/>
          <a:lstStyle/>
          <a:p>
            <a:fld id="{B13D6FBA-3B7F-4537-92E6-F566C66FE849}" type="slidenum">
              <a:rPr lang="en-US" smtClean="0"/>
              <a:t>40</a:t>
            </a:fld>
            <a:endParaRPr lang="en-US"/>
          </a:p>
        </p:txBody>
      </p:sp>
    </p:spTree>
    <p:extLst>
      <p:ext uri="{BB962C8B-B14F-4D97-AF65-F5344CB8AC3E}">
        <p14:creationId xmlns:p14="http://schemas.microsoft.com/office/powerpoint/2010/main" val="37813946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457200" lvl="1" indent="0">
              <a:buFontTx/>
              <a:buNone/>
            </a:pPr>
            <a:r>
              <a:rPr lang="en-US" dirty="0"/>
              <a:t>Piping Trades – plumber, steamfitter, gas fitter</a:t>
            </a:r>
          </a:p>
        </p:txBody>
      </p:sp>
      <p:sp>
        <p:nvSpPr>
          <p:cNvPr id="4" name="Slide Number Placeholder 3"/>
          <p:cNvSpPr>
            <a:spLocks noGrp="1"/>
          </p:cNvSpPr>
          <p:nvPr>
            <p:ph type="sldNum" sz="quarter" idx="5"/>
          </p:nvPr>
        </p:nvSpPr>
        <p:spPr/>
        <p:txBody>
          <a:bodyPr/>
          <a:lstStyle/>
          <a:p>
            <a:fld id="{B13D6FBA-3B7F-4537-92E6-F566C66FE849}" type="slidenum">
              <a:rPr lang="en-US" smtClean="0"/>
              <a:t>41</a:t>
            </a:fld>
            <a:endParaRPr lang="en-US"/>
          </a:p>
        </p:txBody>
      </p:sp>
    </p:spTree>
    <p:extLst>
      <p:ext uri="{BB962C8B-B14F-4D97-AF65-F5344CB8AC3E}">
        <p14:creationId xmlns:p14="http://schemas.microsoft.com/office/powerpoint/2010/main" val="4852627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457200" lvl="1" indent="0">
              <a:buFontTx/>
              <a:buNone/>
            </a:pPr>
            <a:r>
              <a:rPr lang="en-US" dirty="0"/>
              <a:t>Concrete Finisher</a:t>
            </a:r>
          </a:p>
        </p:txBody>
      </p:sp>
      <p:sp>
        <p:nvSpPr>
          <p:cNvPr id="4" name="Slide Number Placeholder 3"/>
          <p:cNvSpPr>
            <a:spLocks noGrp="1"/>
          </p:cNvSpPr>
          <p:nvPr>
            <p:ph type="sldNum" sz="quarter" idx="5"/>
          </p:nvPr>
        </p:nvSpPr>
        <p:spPr/>
        <p:txBody>
          <a:bodyPr/>
          <a:lstStyle/>
          <a:p>
            <a:fld id="{B13D6FBA-3B7F-4537-92E6-F566C66FE849}" type="slidenum">
              <a:rPr lang="en-US" smtClean="0"/>
              <a:t>42</a:t>
            </a:fld>
            <a:endParaRPr lang="en-US"/>
          </a:p>
        </p:txBody>
      </p:sp>
    </p:spTree>
    <p:extLst>
      <p:ext uri="{BB962C8B-B14F-4D97-AF65-F5344CB8AC3E}">
        <p14:creationId xmlns:p14="http://schemas.microsoft.com/office/powerpoint/2010/main" val="31127493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marL="457200" lvl="1" indent="0">
              <a:buFontTx/>
              <a:buNone/>
            </a:pPr>
            <a:r>
              <a:rPr lang="en-US" dirty="0"/>
              <a:t>Sheet metal worker</a:t>
            </a:r>
          </a:p>
        </p:txBody>
      </p:sp>
      <p:sp>
        <p:nvSpPr>
          <p:cNvPr id="4" name="Slide Number Placeholder 3"/>
          <p:cNvSpPr>
            <a:spLocks noGrp="1"/>
          </p:cNvSpPr>
          <p:nvPr>
            <p:ph type="sldNum" sz="quarter" idx="5"/>
          </p:nvPr>
        </p:nvSpPr>
        <p:spPr/>
        <p:txBody>
          <a:bodyPr/>
          <a:lstStyle/>
          <a:p>
            <a:fld id="{B13D6FBA-3B7F-4537-92E6-F566C66FE849}" type="slidenum">
              <a:rPr lang="en-US" smtClean="0"/>
              <a:t>43</a:t>
            </a:fld>
            <a:endParaRPr lang="en-US"/>
          </a:p>
        </p:txBody>
      </p:sp>
    </p:spTree>
    <p:extLst>
      <p:ext uri="{BB962C8B-B14F-4D97-AF65-F5344CB8AC3E}">
        <p14:creationId xmlns:p14="http://schemas.microsoft.com/office/powerpoint/2010/main" val="999301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4A3B-CD6F-4A1E-08BD-9AD335A87F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86B9655-C4FA-E3D3-8569-D6D0FB1C69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7A2C7F7-1E63-1B5F-4670-8A8800342B6C}"/>
              </a:ext>
            </a:extLst>
          </p:cNvPr>
          <p:cNvSpPr>
            <a:spLocks noGrp="1"/>
          </p:cNvSpPr>
          <p:nvPr>
            <p:ph type="dt" sz="half" idx="10"/>
          </p:nvPr>
        </p:nvSpPr>
        <p:spPr/>
        <p:txBody>
          <a:bodyPr/>
          <a:lstStyle/>
          <a:p>
            <a:fld id="{91F9259A-1FE3-4FF9-8A07-BDD8177164ED}" type="datetime4">
              <a:rPr lang="en-US" smtClean="0"/>
              <a:t>September 24, 2026</a:t>
            </a:fld>
            <a:endParaRPr lang="en-US"/>
          </a:p>
        </p:txBody>
      </p:sp>
      <p:sp>
        <p:nvSpPr>
          <p:cNvPr id="5" name="Footer Placeholder 4">
            <a:extLst>
              <a:ext uri="{FF2B5EF4-FFF2-40B4-BE49-F238E27FC236}">
                <a16:creationId xmlns:a16="http://schemas.microsoft.com/office/drawing/2014/main" id="{89D07B70-4685-E188-033E-AB968B5F45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F4FE2E-92D9-F4AB-7B2D-CA1D4F1001FB}"/>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8038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24710-FC2D-C4E7-B095-852A0498FCBE}"/>
              </a:ext>
            </a:extLst>
          </p:cNvPr>
          <p:cNvSpPr>
            <a:spLocks noGrp="1"/>
          </p:cNvSpPr>
          <p:nvPr>
            <p:ph type="title"/>
          </p:nvPr>
        </p:nvSpPr>
        <p:spPr/>
        <p:txBody>
          <a:bodyPr/>
          <a:lstStyle>
            <a:lvl1pPr>
              <a:defRPr b="1">
                <a:latin typeface="Work Sans"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76C5C6FC-91B7-ADF4-E502-BFE31771CD64}"/>
              </a:ext>
            </a:extLst>
          </p:cNvPr>
          <p:cNvSpPr>
            <a:spLocks noGrp="1"/>
          </p:cNvSpPr>
          <p:nvPr>
            <p:ph idx="1"/>
          </p:nvPr>
        </p:nvSpPr>
        <p:spPr/>
        <p:txBody>
          <a:bodyPr/>
          <a:lstStyle>
            <a:lvl1pPr>
              <a:defRPr>
                <a:latin typeface="Work Sans" pitchFamily="2" charset="0"/>
              </a:defRPr>
            </a:lvl1pPr>
            <a:lvl2pPr>
              <a:defRPr>
                <a:latin typeface="Work Sans" pitchFamily="2" charset="0"/>
              </a:defRPr>
            </a:lvl2pPr>
            <a:lvl3pPr>
              <a:defRPr>
                <a:latin typeface="Work Sans" pitchFamily="2" charset="0"/>
              </a:defRPr>
            </a:lvl3pPr>
            <a:lvl4pPr>
              <a:defRPr>
                <a:latin typeface="Work Sans" pitchFamily="2" charset="0"/>
              </a:defRPr>
            </a:lvl4pPr>
            <a:lvl5pPr>
              <a:defRPr>
                <a:latin typeface="Work Sans"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733D2B2-FAA5-2DF9-3967-35ADA13C5CE3}"/>
              </a:ext>
            </a:extLst>
          </p:cNvPr>
          <p:cNvSpPr>
            <a:spLocks noGrp="1"/>
          </p:cNvSpPr>
          <p:nvPr>
            <p:ph type="dt" sz="half" idx="10"/>
          </p:nvPr>
        </p:nvSpPr>
        <p:spPr/>
        <p:txBody>
          <a:bodyPr/>
          <a:lstStyle/>
          <a:p>
            <a:fld id="{5D340FED-6E95-4177-A7EF-CD303B9E611D}" type="datetime4">
              <a:rPr lang="en-US" smtClean="0"/>
              <a:t>September 24, 2026</a:t>
            </a:fld>
            <a:endParaRPr lang="en-US"/>
          </a:p>
        </p:txBody>
      </p:sp>
      <p:sp>
        <p:nvSpPr>
          <p:cNvPr id="5" name="Footer Placeholder 4">
            <a:extLst>
              <a:ext uri="{FF2B5EF4-FFF2-40B4-BE49-F238E27FC236}">
                <a16:creationId xmlns:a16="http://schemas.microsoft.com/office/drawing/2014/main" id="{2AA7C637-143E-C16E-433F-C9CEBD409B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5EF720-E342-41A4-F597-0CCB1ED940B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40363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966FE-F8F9-3EC1-9EE6-9FBF7D97BF5A}"/>
              </a:ext>
            </a:extLst>
          </p:cNvPr>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7D6B2132-703B-94DD-874B-CA6D4C572F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26DAC8-AF97-7436-2C30-E689D5E0EF57}"/>
              </a:ext>
            </a:extLst>
          </p:cNvPr>
          <p:cNvSpPr>
            <a:spLocks noGrp="1"/>
          </p:cNvSpPr>
          <p:nvPr>
            <p:ph type="dt" sz="half" idx="10"/>
          </p:nvPr>
        </p:nvSpPr>
        <p:spPr/>
        <p:txBody>
          <a:bodyPr/>
          <a:lstStyle/>
          <a:p>
            <a:fld id="{477962CB-39AD-45A9-800F-54DAB53D6021}" type="datetime4">
              <a:rPr lang="en-US" smtClean="0"/>
              <a:t>September 24, 2026</a:t>
            </a:fld>
            <a:endParaRPr lang="en-US"/>
          </a:p>
        </p:txBody>
      </p:sp>
      <p:sp>
        <p:nvSpPr>
          <p:cNvPr id="5" name="Footer Placeholder 4">
            <a:extLst>
              <a:ext uri="{FF2B5EF4-FFF2-40B4-BE49-F238E27FC236}">
                <a16:creationId xmlns:a16="http://schemas.microsoft.com/office/drawing/2014/main" id="{206010B7-BA41-A141-620F-C38E06CA42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FAAB13-F42D-FA0E-43FF-29F024160B35}"/>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624921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37AE6-A0FA-4707-E6C3-4D5400E7081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E65B30-734C-EA7F-8B84-7CA81440A7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BB9665B-019A-3888-7660-498975F100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26A838-3755-E1EC-9D92-DD061C541774}"/>
              </a:ext>
            </a:extLst>
          </p:cNvPr>
          <p:cNvSpPr>
            <a:spLocks noGrp="1"/>
          </p:cNvSpPr>
          <p:nvPr>
            <p:ph type="dt" sz="half" idx="10"/>
          </p:nvPr>
        </p:nvSpPr>
        <p:spPr/>
        <p:txBody>
          <a:bodyPr/>
          <a:lstStyle/>
          <a:p>
            <a:fld id="{2DEDF93D-55AB-4606-B9D7-742F1FC51983}" type="datetime4">
              <a:rPr lang="en-US" smtClean="0"/>
              <a:t>September 24, 2026</a:t>
            </a:fld>
            <a:endParaRPr lang="en-US" dirty="0"/>
          </a:p>
        </p:txBody>
      </p:sp>
      <p:sp>
        <p:nvSpPr>
          <p:cNvPr id="6" name="Footer Placeholder 5">
            <a:extLst>
              <a:ext uri="{FF2B5EF4-FFF2-40B4-BE49-F238E27FC236}">
                <a16:creationId xmlns:a16="http://schemas.microsoft.com/office/drawing/2014/main" id="{D930263A-A3B5-1014-C2D0-A3A27690DB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24ED5DA-4BE9-9DC8-CC45-9CE64EAB2985}"/>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4155525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93A6C-CC1B-8AC9-D937-0A8A0B3888A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0C10B02-D4D0-A72E-DAE7-D3A434B955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D827EB-4B0E-0FE7-9DF7-008988A8ED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E16229B-893C-F8A0-BB70-EAB3735C02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222126-2D80-2855-A83C-42382E3E67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9C43687-FE13-4D2A-0AC7-6DB788A23B5A}"/>
              </a:ext>
            </a:extLst>
          </p:cNvPr>
          <p:cNvSpPr>
            <a:spLocks noGrp="1"/>
          </p:cNvSpPr>
          <p:nvPr>
            <p:ph type="dt" sz="half" idx="10"/>
          </p:nvPr>
        </p:nvSpPr>
        <p:spPr/>
        <p:txBody>
          <a:bodyPr/>
          <a:lstStyle/>
          <a:p>
            <a:fld id="{DDF2841D-FB5C-47AB-B2FF-32E855C1EA71}" type="datetime4">
              <a:rPr lang="en-US" smtClean="0"/>
              <a:t>September 24, 2026</a:t>
            </a:fld>
            <a:endParaRPr lang="en-US"/>
          </a:p>
        </p:txBody>
      </p:sp>
      <p:sp>
        <p:nvSpPr>
          <p:cNvPr id="8" name="Footer Placeholder 7">
            <a:extLst>
              <a:ext uri="{FF2B5EF4-FFF2-40B4-BE49-F238E27FC236}">
                <a16:creationId xmlns:a16="http://schemas.microsoft.com/office/drawing/2014/main" id="{23C78575-D738-F114-A982-750CE0801C8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3542BD-070C-6AA7-65CF-49515DFD60C3}"/>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849988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C4E0-9DDB-51E7-6DC3-A163FC97625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1BC1F33-0892-E46A-1CE5-D3078A2260CD}"/>
              </a:ext>
            </a:extLst>
          </p:cNvPr>
          <p:cNvSpPr>
            <a:spLocks noGrp="1"/>
          </p:cNvSpPr>
          <p:nvPr>
            <p:ph type="dt" sz="half" idx="10"/>
          </p:nvPr>
        </p:nvSpPr>
        <p:spPr/>
        <p:txBody>
          <a:bodyPr/>
          <a:lstStyle/>
          <a:p>
            <a:fld id="{118537E9-D174-424D-BEE8-AFC4CA5F9F97}" type="datetime4">
              <a:rPr lang="en-US" smtClean="0"/>
              <a:t>September 24, 2026</a:t>
            </a:fld>
            <a:endParaRPr lang="en-US"/>
          </a:p>
        </p:txBody>
      </p:sp>
      <p:sp>
        <p:nvSpPr>
          <p:cNvPr id="4" name="Footer Placeholder 3">
            <a:extLst>
              <a:ext uri="{FF2B5EF4-FFF2-40B4-BE49-F238E27FC236}">
                <a16:creationId xmlns:a16="http://schemas.microsoft.com/office/drawing/2014/main" id="{9BE2CA7D-1394-68AB-F58B-4E6D20E45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A60321-2CCD-EBC2-8A20-7CDEC04A619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6859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9D7D7-81E3-FC42-35AA-FC49CFEBFE56}"/>
              </a:ext>
            </a:extLst>
          </p:cNvPr>
          <p:cNvSpPr>
            <a:spLocks noGrp="1"/>
          </p:cNvSpPr>
          <p:nvPr>
            <p:ph type="dt" sz="half" idx="10"/>
          </p:nvPr>
        </p:nvSpPr>
        <p:spPr/>
        <p:txBody>
          <a:bodyPr/>
          <a:lstStyle/>
          <a:p>
            <a:fld id="{1C7A44C0-F7AC-49C2-8289-1E7A86D9FB50}" type="datetime4">
              <a:rPr lang="en-US" smtClean="0"/>
              <a:t>September 24, 2026</a:t>
            </a:fld>
            <a:endParaRPr lang="en-US"/>
          </a:p>
        </p:txBody>
      </p:sp>
      <p:sp>
        <p:nvSpPr>
          <p:cNvPr id="3" name="Footer Placeholder 2">
            <a:extLst>
              <a:ext uri="{FF2B5EF4-FFF2-40B4-BE49-F238E27FC236}">
                <a16:creationId xmlns:a16="http://schemas.microsoft.com/office/drawing/2014/main" id="{1A8A30EE-A6FF-72C4-6466-B7A113A422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A1F616-23D8-C618-8647-501184ACAC1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87397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9C990-F0C9-4CA8-5550-0ADA891CF1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7498AB6-4FDA-8CB3-45C2-87082F4F99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ED54BA1-785C-7BBE-C237-C6F7CF8F3C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8D6A10-76FB-0174-17A4-5FBA1FB3414E}"/>
              </a:ext>
            </a:extLst>
          </p:cNvPr>
          <p:cNvSpPr>
            <a:spLocks noGrp="1"/>
          </p:cNvSpPr>
          <p:nvPr>
            <p:ph type="dt" sz="half" idx="10"/>
          </p:nvPr>
        </p:nvSpPr>
        <p:spPr/>
        <p:txBody>
          <a:bodyPr/>
          <a:lstStyle/>
          <a:p>
            <a:fld id="{73BB84BC-6E78-40D1-8831-40AB1F596614}" type="datetime4">
              <a:rPr lang="en-US" smtClean="0"/>
              <a:t>September 24, 2026</a:t>
            </a:fld>
            <a:endParaRPr lang="en-US"/>
          </a:p>
        </p:txBody>
      </p:sp>
      <p:sp>
        <p:nvSpPr>
          <p:cNvPr id="6" name="Footer Placeholder 5">
            <a:extLst>
              <a:ext uri="{FF2B5EF4-FFF2-40B4-BE49-F238E27FC236}">
                <a16:creationId xmlns:a16="http://schemas.microsoft.com/office/drawing/2014/main" id="{25C87C3B-45D8-29F3-5302-6D0F6C1C66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92D5B0-4C6B-81FF-C613-0534B48008C5}"/>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9526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30931-6E1E-28A7-BC4A-D2CDE2FADF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EF7CBF9-638F-CFDB-78BE-B86BDA02F9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88CD1B-3B76-A8A4-D685-1B632086B2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4A3E6B-21C7-5E74-011E-8AF39D35D186}"/>
              </a:ext>
            </a:extLst>
          </p:cNvPr>
          <p:cNvSpPr>
            <a:spLocks noGrp="1"/>
          </p:cNvSpPr>
          <p:nvPr>
            <p:ph type="dt" sz="half" idx="10"/>
          </p:nvPr>
        </p:nvSpPr>
        <p:spPr/>
        <p:txBody>
          <a:bodyPr/>
          <a:lstStyle/>
          <a:p>
            <a:fld id="{ADFA080F-3961-4D42-BEDE-84A1FED032F1}" type="datetime4">
              <a:rPr lang="en-US" smtClean="0"/>
              <a:t>September 24, 2026</a:t>
            </a:fld>
            <a:endParaRPr lang="en-US"/>
          </a:p>
        </p:txBody>
      </p:sp>
      <p:sp>
        <p:nvSpPr>
          <p:cNvPr id="6" name="Footer Placeholder 5">
            <a:extLst>
              <a:ext uri="{FF2B5EF4-FFF2-40B4-BE49-F238E27FC236}">
                <a16:creationId xmlns:a16="http://schemas.microsoft.com/office/drawing/2014/main" id="{169EAE5B-4013-E994-C2D8-435D44AAAD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439324-304F-CE9A-1DFC-BC81DCC07A5F}"/>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29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29D03-0D14-4A62-B1F6-782ABDD8B9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3587B25-39ED-C4E3-96D8-1213483088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CDE0A9-5686-9A89-09A4-F83E894AC7F7}"/>
              </a:ext>
            </a:extLst>
          </p:cNvPr>
          <p:cNvSpPr>
            <a:spLocks noGrp="1"/>
          </p:cNvSpPr>
          <p:nvPr>
            <p:ph type="dt" sz="half" idx="10"/>
          </p:nvPr>
        </p:nvSpPr>
        <p:spPr/>
        <p:txBody>
          <a:bodyPr/>
          <a:lstStyle/>
          <a:p>
            <a:fld id="{E5CC3C8F-D4A7-4EAD-92AD-82C91CB8BB85}" type="datetime4">
              <a:rPr lang="en-US" smtClean="0"/>
              <a:t>September 24, 2026</a:t>
            </a:fld>
            <a:endParaRPr lang="en-US"/>
          </a:p>
        </p:txBody>
      </p:sp>
      <p:sp>
        <p:nvSpPr>
          <p:cNvPr id="5" name="Footer Placeholder 4">
            <a:extLst>
              <a:ext uri="{FF2B5EF4-FFF2-40B4-BE49-F238E27FC236}">
                <a16:creationId xmlns:a16="http://schemas.microsoft.com/office/drawing/2014/main" id="{00CBBE79-7497-B408-A83E-D1B231C0F5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FA95AA-1916-825F-AC45-D619FBF82A1C}"/>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07238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390FE3-9936-00FE-A7BF-10810B7528E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61F50F9-5897-7DDE-F668-504661A6A6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B3B709-C3B5-2181-6718-237C0F46F3AE}"/>
              </a:ext>
            </a:extLst>
          </p:cNvPr>
          <p:cNvSpPr>
            <a:spLocks noGrp="1"/>
          </p:cNvSpPr>
          <p:nvPr>
            <p:ph type="dt" sz="half" idx="10"/>
          </p:nvPr>
        </p:nvSpPr>
        <p:spPr/>
        <p:txBody>
          <a:bodyPr/>
          <a:lstStyle/>
          <a:p>
            <a:fld id="{BC011D41-E33C-4BC7-8272-37E8417FD097}" type="datetime4">
              <a:rPr lang="en-US" smtClean="0"/>
              <a:t>September 24, 2026</a:t>
            </a:fld>
            <a:endParaRPr lang="en-US"/>
          </a:p>
        </p:txBody>
      </p:sp>
      <p:sp>
        <p:nvSpPr>
          <p:cNvPr id="5" name="Footer Placeholder 4">
            <a:extLst>
              <a:ext uri="{FF2B5EF4-FFF2-40B4-BE49-F238E27FC236}">
                <a16:creationId xmlns:a16="http://schemas.microsoft.com/office/drawing/2014/main" id="{713A90F9-AC53-1CEF-92FE-1CAF3B349E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BF03D0-35A6-982A-FE87-0A0A47674DA7}"/>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7622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97F71E-FBF6-83E4-F0A0-C5901BB474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FCD2FA-7F6C-E88C-3ED7-5712CF1506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724389-227C-C74C-0232-DEA3B57DD1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3960BD-7AC1-4217-9611-AAA56D3EE38F}" type="datetime4">
              <a:rPr lang="en-US" smtClean="0"/>
              <a:pPr/>
              <a:t>September 24, 2026</a:t>
            </a:fld>
            <a:endParaRPr lang="en-US" dirty="0">
              <a:latin typeface="+mn-lt"/>
            </a:endParaRPr>
          </a:p>
        </p:txBody>
      </p:sp>
      <p:sp>
        <p:nvSpPr>
          <p:cNvPr id="5" name="Footer Placeholder 4">
            <a:extLst>
              <a:ext uri="{FF2B5EF4-FFF2-40B4-BE49-F238E27FC236}">
                <a16:creationId xmlns:a16="http://schemas.microsoft.com/office/drawing/2014/main" id="{CCB2AFF8-B608-CBDE-D344-B9E2ECAC1A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latin typeface="+mn-lt"/>
            </a:endParaRPr>
          </a:p>
        </p:txBody>
      </p:sp>
      <p:sp>
        <p:nvSpPr>
          <p:cNvPr id="6" name="Slide Number Placeholder 5">
            <a:extLst>
              <a:ext uri="{FF2B5EF4-FFF2-40B4-BE49-F238E27FC236}">
                <a16:creationId xmlns:a16="http://schemas.microsoft.com/office/drawing/2014/main" id="{E65589DC-198D-4523-EC7F-44D389B0B8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181382987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jp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8" Type="http://schemas.openxmlformats.org/officeDocument/2006/relationships/image" Target="../media/image50.jpg"/><Relationship Id="rId3" Type="http://schemas.openxmlformats.org/officeDocument/2006/relationships/image" Target="../media/image45.jpg"/><Relationship Id="rId7" Type="http://schemas.openxmlformats.org/officeDocument/2006/relationships/image" Target="../media/image49.jp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jpg"/><Relationship Id="rId10" Type="http://schemas.openxmlformats.org/officeDocument/2006/relationships/image" Target="../media/image44.png"/><Relationship Id="rId4" Type="http://schemas.openxmlformats.org/officeDocument/2006/relationships/image" Target="../media/image46.jpg"/><Relationship Id="rId9" Type="http://schemas.openxmlformats.org/officeDocument/2006/relationships/image" Target="../media/image51.png"/></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3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3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4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4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42.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43.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5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Graphical user interface, application, website&#10;&#10;Description automatically generated">
            <a:extLst>
              <a:ext uri="{FF2B5EF4-FFF2-40B4-BE49-F238E27FC236}">
                <a16:creationId xmlns:a16="http://schemas.microsoft.com/office/drawing/2014/main" id="{BA83E742-4E2E-C88D-1D81-3E7C2052A5B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3026" t="8711" r="2368" b="4737"/>
          <a:stretch/>
        </p:blipFill>
        <p:spPr>
          <a:xfrm>
            <a:off x="0" y="0"/>
            <a:ext cx="12188952" cy="6858000"/>
          </a:xfrm>
          <a:prstGeom prst="rect">
            <a:avLst/>
          </a:prstGeom>
        </p:spPr>
      </p:pic>
    </p:spTree>
    <p:extLst>
      <p:ext uri="{BB962C8B-B14F-4D97-AF65-F5344CB8AC3E}">
        <p14:creationId xmlns:p14="http://schemas.microsoft.com/office/powerpoint/2010/main" val="1025576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CBT Promo draft">
            <a:hlinkClick r:id="" action="ppaction://media"/>
            <a:extLst>
              <a:ext uri="{FF2B5EF4-FFF2-40B4-BE49-F238E27FC236}">
                <a16:creationId xmlns:a16="http://schemas.microsoft.com/office/drawing/2014/main" id="{3F3F2CC1-9D8D-1741-7B78-B41F9BD9D3D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0"/>
            <a:ext cx="12192276" cy="6858000"/>
          </a:xfrm>
        </p:spPr>
      </p:pic>
    </p:spTree>
    <p:extLst>
      <p:ext uri="{BB962C8B-B14F-4D97-AF65-F5344CB8AC3E}">
        <p14:creationId xmlns:p14="http://schemas.microsoft.com/office/powerpoint/2010/main" val="151284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3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17102C9D-F9A0-97B1-7936-B4B4D981173F}"/>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Construction 101</a:t>
            </a:r>
          </a:p>
        </p:txBody>
      </p:sp>
      <p:grpSp>
        <p:nvGrpSpPr>
          <p:cNvPr id="48" name="Group 4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9" name="Rectangle 4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Rectangle 5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D040AF-EE39-0D89-CB3C-F1A1C664B674}"/>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000" dirty="0">
                <a:latin typeface="+mn-lt"/>
              </a:rPr>
              <a:t>In BC, construction accounts for over 200,000 jobs </a:t>
            </a:r>
          </a:p>
          <a:p>
            <a:r>
              <a:rPr lang="en-US" sz="2000" dirty="0">
                <a:latin typeface="+mn-lt"/>
              </a:rPr>
              <a:t>It is an ever-evolving industry, with a skilled and diverse workforce</a:t>
            </a:r>
          </a:p>
          <a:p>
            <a:r>
              <a:rPr lang="en-US" sz="2000" dirty="0">
                <a:latin typeface="+mn-lt"/>
              </a:rPr>
              <a:t>Workers move job to job and unions play an important dispatch role.</a:t>
            </a:r>
          </a:p>
          <a:p>
            <a:pPr marL="0" indent="0">
              <a:buNone/>
            </a:pPr>
            <a:endParaRPr lang="en-US" sz="2000" dirty="0">
              <a:latin typeface="+mn-lt"/>
            </a:endParaRPr>
          </a:p>
          <a:p>
            <a:pPr marL="0" indent="0">
              <a:buNone/>
            </a:pPr>
            <a:r>
              <a:rPr lang="en-US" sz="2400" b="1" dirty="0">
                <a:latin typeface="+mn-lt"/>
              </a:rPr>
              <a:t>Do you know someone who works in construction?</a:t>
            </a:r>
          </a:p>
        </p:txBody>
      </p:sp>
      <p:sp>
        <p:nvSpPr>
          <p:cNvPr id="54" name="Rectangle 5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earing a helmet and safety harness&#10;&#10;Description automatically generated">
            <a:extLst>
              <a:ext uri="{FF2B5EF4-FFF2-40B4-BE49-F238E27FC236}">
                <a16:creationId xmlns:a16="http://schemas.microsoft.com/office/drawing/2014/main" id="{E3DC3A32-7EC0-C6DA-010E-12A0D62E6CF7}"/>
              </a:ext>
            </a:extLst>
          </p:cNvPr>
          <p:cNvPicPr>
            <a:picLocks noChangeAspect="1"/>
          </p:cNvPicPr>
          <p:nvPr/>
        </p:nvPicPr>
        <p:blipFill rotWithShape="1">
          <a:blip r:embed="rId3">
            <a:extLst>
              <a:ext uri="{28A0092B-C50C-407E-A947-70E740481C1C}">
                <a14:useLocalDpi xmlns:a14="http://schemas.microsoft.com/office/drawing/2010/main" val="0"/>
              </a:ext>
            </a:extLst>
          </a:blip>
          <a:srcRect r="4" b="3065"/>
          <a:stretch/>
        </p:blipFill>
        <p:spPr>
          <a:xfrm>
            <a:off x="5977788" y="799352"/>
            <a:ext cx="5425410" cy="5259296"/>
          </a:xfrm>
          <a:prstGeom prst="rect">
            <a:avLst/>
          </a:prstGeom>
        </p:spPr>
      </p:pic>
    </p:spTree>
    <p:extLst>
      <p:ext uri="{BB962C8B-B14F-4D97-AF65-F5344CB8AC3E}">
        <p14:creationId xmlns:p14="http://schemas.microsoft.com/office/powerpoint/2010/main" val="2744311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645066" y="2031101"/>
            <a:ext cx="4282984" cy="3511943"/>
          </a:xfrm>
        </p:spPr>
        <p:txBody>
          <a:bodyPr anchor="ctr">
            <a:normAutofit/>
          </a:bodyPr>
          <a:lstStyle/>
          <a:p>
            <a:pPr marL="0" indent="0">
              <a:buNone/>
            </a:pPr>
            <a:r>
              <a:rPr lang="en-US" sz="3600" dirty="0">
                <a:latin typeface="Work Sans" pitchFamily="2" charset="0"/>
              </a:rPr>
              <a:t>We build skylines and the world’s most </a:t>
            </a:r>
            <a:r>
              <a:rPr lang="en-US" sz="3600" b="1" dirty="0">
                <a:latin typeface="Work Sans" pitchFamily="2" charset="0"/>
              </a:rPr>
              <a:t>iconic infrastructure.</a:t>
            </a:r>
            <a:endParaRPr lang="en-US" sz="3600" dirty="0">
              <a:latin typeface="Work Sans Black" pitchFamily="2" charset="0"/>
            </a:endParaRPr>
          </a:p>
          <a:p>
            <a:pPr marL="0" indent="0">
              <a:buNone/>
            </a:pPr>
            <a:r>
              <a:rPr lang="en-US" sz="3600" dirty="0">
                <a:latin typeface="Work Sans" pitchFamily="2" charset="0"/>
              </a:rPr>
              <a:t>We are leaders in </a:t>
            </a:r>
            <a:r>
              <a:rPr lang="en-US" sz="3600" b="1" dirty="0">
                <a:latin typeface="Work Sans" pitchFamily="2" charset="0"/>
              </a:rPr>
              <a:t>green jobs.</a:t>
            </a:r>
          </a:p>
        </p:txBody>
      </p:sp>
      <p:sp>
        <p:nvSpPr>
          <p:cNvPr id="26" name="Rectangle 2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723E5F6-36C3-F805-DC20-5F94563182E8}"/>
              </a:ext>
            </a:extLst>
          </p:cNvPr>
          <p:cNvPicPr>
            <a:picLocks noChangeAspect="1"/>
          </p:cNvPicPr>
          <p:nvPr/>
        </p:nvPicPr>
        <p:blipFill rotWithShape="1">
          <a:blip r:embed="rId3"/>
          <a:srcRect t="4893" r="2" b="11265"/>
          <a:stretch/>
        </p:blipFill>
        <p:spPr>
          <a:xfrm>
            <a:off x="5048138" y="1"/>
            <a:ext cx="3997732" cy="4469126"/>
          </a:xfrm>
          <a:prstGeom prst="rect">
            <a:avLst/>
          </a:prstGeom>
        </p:spPr>
      </p:pic>
      <p:pic>
        <p:nvPicPr>
          <p:cNvPr id="10" name="Picture 9">
            <a:extLst>
              <a:ext uri="{FF2B5EF4-FFF2-40B4-BE49-F238E27FC236}">
                <a16:creationId xmlns:a16="http://schemas.microsoft.com/office/drawing/2014/main" id="{19738F3C-93EB-28A9-C831-CE091CE602E1}"/>
              </a:ext>
            </a:extLst>
          </p:cNvPr>
          <p:cNvPicPr>
            <a:picLocks noChangeAspect="1"/>
          </p:cNvPicPr>
          <p:nvPr/>
        </p:nvPicPr>
        <p:blipFill rotWithShape="1">
          <a:blip r:embed="rId4"/>
          <a:srcRect l="17035" r="4734" b="-3"/>
          <a:stretch/>
        </p:blipFill>
        <p:spPr>
          <a:xfrm>
            <a:off x="9232187" y="2406572"/>
            <a:ext cx="3027239" cy="2050948"/>
          </a:xfrm>
          <a:prstGeom prst="rect">
            <a:avLst/>
          </a:prstGeom>
        </p:spPr>
      </p:pic>
      <p:pic>
        <p:nvPicPr>
          <p:cNvPr id="11" name="Picture 10">
            <a:extLst>
              <a:ext uri="{FF2B5EF4-FFF2-40B4-BE49-F238E27FC236}">
                <a16:creationId xmlns:a16="http://schemas.microsoft.com/office/drawing/2014/main" id="{31D53BC1-594A-D128-6460-ABEF1F6D69D2}"/>
              </a:ext>
            </a:extLst>
          </p:cNvPr>
          <p:cNvPicPr>
            <a:picLocks noChangeAspect="1"/>
          </p:cNvPicPr>
          <p:nvPr/>
        </p:nvPicPr>
        <p:blipFill rotWithShape="1">
          <a:blip r:embed="rId5"/>
          <a:srcRect l="16753" r="7032" b="-4"/>
          <a:stretch/>
        </p:blipFill>
        <p:spPr>
          <a:xfrm>
            <a:off x="5044401" y="4638292"/>
            <a:ext cx="3020892" cy="2219710"/>
          </a:xfrm>
          <a:prstGeom prst="rect">
            <a:avLst/>
          </a:prstGeom>
        </p:spPr>
      </p:pic>
      <p:pic>
        <p:nvPicPr>
          <p:cNvPr id="12" name="Picture 2" descr="Vancouver Convention Centre West / Expansion Project - Greenroofs.com">
            <a:extLst>
              <a:ext uri="{FF2B5EF4-FFF2-40B4-BE49-F238E27FC236}">
                <a16:creationId xmlns:a16="http://schemas.microsoft.com/office/drawing/2014/main" id="{217459EF-2905-2670-F6E1-4BD470BF0BB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600" r="3" b="3"/>
          <a:stretch/>
        </p:blipFill>
        <p:spPr bwMode="auto">
          <a:xfrm>
            <a:off x="8232746" y="4629238"/>
            <a:ext cx="4026679" cy="22287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F6E8837-E63F-69BF-677A-3B5D85627726}"/>
              </a:ext>
            </a:extLst>
          </p:cNvPr>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kern="1200" dirty="0">
                <a:solidFill>
                  <a:schemeClr val="tx1"/>
                </a:solidFill>
                <a:latin typeface="Work Sans Black" pitchFamily="2" charset="0"/>
                <a:ea typeface="+mj-ea"/>
                <a:cs typeface="+mj-cs"/>
              </a:rPr>
              <a:t>We build BC.</a:t>
            </a:r>
          </a:p>
        </p:txBody>
      </p:sp>
      <p:pic>
        <p:nvPicPr>
          <p:cNvPr id="5" name="Picture 4">
            <a:extLst>
              <a:ext uri="{FF2B5EF4-FFF2-40B4-BE49-F238E27FC236}">
                <a16:creationId xmlns:a16="http://schemas.microsoft.com/office/drawing/2014/main" id="{1DDA0E3A-5F9F-D055-676F-48AB10C5C1D3}"/>
              </a:ext>
            </a:extLst>
          </p:cNvPr>
          <p:cNvPicPr>
            <a:picLocks noChangeAspect="1"/>
          </p:cNvPicPr>
          <p:nvPr/>
        </p:nvPicPr>
        <p:blipFill>
          <a:blip r:embed="rId7"/>
          <a:stretch>
            <a:fillRect/>
          </a:stretch>
        </p:blipFill>
        <p:spPr>
          <a:xfrm>
            <a:off x="9232186" y="-157611"/>
            <a:ext cx="3576345" cy="2386374"/>
          </a:xfrm>
          <a:prstGeom prst="rect">
            <a:avLst/>
          </a:prstGeom>
        </p:spPr>
      </p:pic>
    </p:spTree>
    <p:extLst>
      <p:ext uri="{BB962C8B-B14F-4D97-AF65-F5344CB8AC3E}">
        <p14:creationId xmlns:p14="http://schemas.microsoft.com/office/powerpoint/2010/main" val="1196713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WE BUILD BC 2">
            <a:hlinkClick r:id="" action="ppaction://media"/>
            <a:extLst>
              <a:ext uri="{FF2B5EF4-FFF2-40B4-BE49-F238E27FC236}">
                <a16:creationId xmlns:a16="http://schemas.microsoft.com/office/drawing/2014/main" id="{06739321-1135-AF3C-3428-94431D04587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5009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95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17102C9D-F9A0-97B1-7936-B4B4D981173F}"/>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Apprenticeship</a:t>
            </a:r>
          </a:p>
        </p:txBody>
      </p:sp>
      <p:grpSp>
        <p:nvGrpSpPr>
          <p:cNvPr id="48" name="Group 4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9" name="Rectangle 4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Rectangle 5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D040AF-EE39-0D89-CB3C-F1A1C664B674}"/>
              </a:ext>
            </a:extLst>
          </p:cNvPr>
          <p:cNvSpPr>
            <a:spLocks noGrp="1"/>
          </p:cNvSpPr>
          <p:nvPr>
            <p:ph idx="1"/>
          </p:nvPr>
        </p:nvSpPr>
        <p:spPr>
          <a:xfrm>
            <a:off x="590719" y="2330505"/>
            <a:ext cx="4559425" cy="2805609"/>
          </a:xfrm>
        </p:spPr>
        <p:txBody>
          <a:bodyPr vert="horz" lIns="91440" tIns="45720" rIns="91440" bIns="45720" rtlCol="0" anchor="ctr">
            <a:normAutofit/>
          </a:bodyPr>
          <a:lstStyle/>
          <a:p>
            <a:r>
              <a:rPr lang="en-US" sz="2400" dirty="0">
                <a:latin typeface="+mn-lt"/>
              </a:rPr>
              <a:t>Combination of classroom and on-the-job training</a:t>
            </a:r>
          </a:p>
          <a:p>
            <a:r>
              <a:rPr lang="en-US" sz="2400" dirty="0">
                <a:latin typeface="+mn-lt"/>
              </a:rPr>
              <a:t>Learn from a journeyperson</a:t>
            </a:r>
          </a:p>
          <a:p>
            <a:r>
              <a:rPr lang="en-US" sz="2400" dirty="0">
                <a:latin typeface="+mn-lt"/>
              </a:rPr>
              <a:t>Earn while you learn</a:t>
            </a:r>
          </a:p>
          <a:p>
            <a:r>
              <a:rPr lang="en-US" sz="2400" b="1" dirty="0">
                <a:latin typeface="+mn-lt"/>
              </a:rPr>
              <a:t>Red Seal is the highest standard of trades training</a:t>
            </a:r>
          </a:p>
        </p:txBody>
      </p:sp>
      <p:sp>
        <p:nvSpPr>
          <p:cNvPr id="54" name="Rectangle 5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n wearing safety goggles and standing next to a person wearing safety goggles&#10;&#10;Description automatically generated">
            <a:extLst>
              <a:ext uri="{FF2B5EF4-FFF2-40B4-BE49-F238E27FC236}">
                <a16:creationId xmlns:a16="http://schemas.microsoft.com/office/drawing/2014/main" id="{6F3B3227-23CF-81F5-99C4-AB3204D396B5}"/>
              </a:ext>
            </a:extLst>
          </p:cNvPr>
          <p:cNvPicPr>
            <a:picLocks noChangeAspect="1"/>
          </p:cNvPicPr>
          <p:nvPr/>
        </p:nvPicPr>
        <p:blipFill rotWithShape="1">
          <a:blip r:embed="rId3">
            <a:extLst>
              <a:ext uri="{28A0092B-C50C-407E-A947-70E740481C1C}">
                <a14:useLocalDpi xmlns:a14="http://schemas.microsoft.com/office/drawing/2010/main" val="0"/>
              </a:ext>
            </a:extLst>
          </a:blip>
          <a:srcRect r="4" b="3065"/>
          <a:stretch/>
        </p:blipFill>
        <p:spPr>
          <a:xfrm>
            <a:off x="5977788" y="799352"/>
            <a:ext cx="5425410" cy="5259296"/>
          </a:xfrm>
          <a:prstGeom prst="rect">
            <a:avLst/>
          </a:prstGeom>
        </p:spPr>
      </p:pic>
      <p:pic>
        <p:nvPicPr>
          <p:cNvPr id="5" name="Picture 4">
            <a:extLst>
              <a:ext uri="{FF2B5EF4-FFF2-40B4-BE49-F238E27FC236}">
                <a16:creationId xmlns:a16="http://schemas.microsoft.com/office/drawing/2014/main" id="{3B81397B-4951-DD1D-D0F0-AC8F509FFBF2}"/>
              </a:ext>
            </a:extLst>
          </p:cNvPr>
          <p:cNvPicPr>
            <a:picLocks noChangeAspect="1"/>
          </p:cNvPicPr>
          <p:nvPr/>
        </p:nvPicPr>
        <p:blipFill>
          <a:blip r:embed="rId4"/>
          <a:stretch>
            <a:fillRect/>
          </a:stretch>
        </p:blipFill>
        <p:spPr>
          <a:xfrm>
            <a:off x="1036973" y="4975141"/>
            <a:ext cx="3553904" cy="1870476"/>
          </a:xfrm>
          <a:prstGeom prst="rect">
            <a:avLst/>
          </a:prstGeom>
        </p:spPr>
      </p:pic>
    </p:spTree>
    <p:extLst>
      <p:ext uri="{BB962C8B-B14F-4D97-AF65-F5344CB8AC3E}">
        <p14:creationId xmlns:p14="http://schemas.microsoft.com/office/powerpoint/2010/main" val="4154551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17102C9D-F9A0-97B1-7936-B4B4D981173F}"/>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Work Sans" pitchFamily="2" charset="0"/>
                <a:ea typeface="+mj-ea"/>
                <a:cs typeface="+mj-cs"/>
              </a:rPr>
              <a:t>Spot the Skill</a:t>
            </a:r>
          </a:p>
        </p:txBody>
      </p:sp>
      <p:grpSp>
        <p:nvGrpSpPr>
          <p:cNvPr id="43" name="Group 4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4" name="Rectangle 4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Rectangle 4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8F828505-00B8-7F36-5595-2AAEDF54BB05}"/>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400" dirty="0">
                <a:latin typeface="Work Sans" pitchFamily="2" charset="0"/>
              </a:rPr>
              <a:t>Identify as many trade occupations as possible</a:t>
            </a:r>
          </a:p>
          <a:p>
            <a:r>
              <a:rPr lang="en-US" sz="2400" dirty="0">
                <a:latin typeface="Work Sans" pitchFamily="2" charset="0"/>
              </a:rPr>
              <a:t>Use trade cards to help assessment</a:t>
            </a:r>
          </a:p>
          <a:p>
            <a:r>
              <a:rPr lang="en-US" sz="2400" dirty="0">
                <a:latin typeface="Work Sans" pitchFamily="2" charset="0"/>
              </a:rPr>
              <a:t>Group that guesses the most trades wins a prize!</a:t>
            </a:r>
          </a:p>
        </p:txBody>
      </p:sp>
      <p:sp>
        <p:nvSpPr>
          <p:cNvPr id="49" name="Rectangle 4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B0D2B29-F1D2-87EC-788D-7B662501AD17}"/>
              </a:ext>
            </a:extLst>
          </p:cNvPr>
          <p:cNvPicPr>
            <a:picLocks noChangeAspect="1"/>
          </p:cNvPicPr>
          <p:nvPr/>
        </p:nvPicPr>
        <p:blipFill rotWithShape="1">
          <a:blip r:embed="rId3"/>
          <a:srcRect l="15317" r="26914"/>
          <a:stretch/>
        </p:blipFill>
        <p:spPr>
          <a:xfrm>
            <a:off x="5977788" y="799352"/>
            <a:ext cx="5425410" cy="5259296"/>
          </a:xfrm>
          <a:prstGeom prst="rect">
            <a:avLst/>
          </a:prstGeom>
        </p:spPr>
      </p:pic>
    </p:spTree>
    <p:extLst>
      <p:ext uri="{BB962C8B-B14F-4D97-AF65-F5344CB8AC3E}">
        <p14:creationId xmlns:p14="http://schemas.microsoft.com/office/powerpoint/2010/main" val="4202593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2" name="Rectangle 43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Carpenter</a:t>
            </a:r>
          </a:p>
        </p:txBody>
      </p:sp>
      <p:grpSp>
        <p:nvGrpSpPr>
          <p:cNvPr id="434" name="Group 43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35" name="Rectangle 43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6" name="Rectangle 43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8" name="Rectangle 43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9" name="Content Placeholder 428">
            <a:extLst>
              <a:ext uri="{FF2B5EF4-FFF2-40B4-BE49-F238E27FC236}">
                <a16:creationId xmlns:a16="http://schemas.microsoft.com/office/drawing/2014/main" id="{90522657-F73C-D371-16C5-F4F28939AD7D}"/>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Carpenters work with wood, vinyl, plastic and other materials to create the interiors and exteriors of structures.</a:t>
            </a:r>
          </a:p>
        </p:txBody>
      </p:sp>
      <p:sp>
        <p:nvSpPr>
          <p:cNvPr id="440" name="Rectangle 43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2" name="Rectangle 44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2" descr="A person wearing a hard hat and gloves cutting a wood&#10;&#10;Description automatically generated">
            <a:extLst>
              <a:ext uri="{FF2B5EF4-FFF2-40B4-BE49-F238E27FC236}">
                <a16:creationId xmlns:a16="http://schemas.microsoft.com/office/drawing/2014/main" id="{88C44796-E328-A729-15AF-4FFF187B9F22}"/>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034"/>
            <a:ext cx="5425410" cy="5259296"/>
          </a:xfrm>
          <a:prstGeom prst="rect">
            <a:avLst/>
          </a:prstGeom>
        </p:spPr>
      </p:pic>
      <p:sp>
        <p:nvSpPr>
          <p:cNvPr id="2" name="Oval 1">
            <a:extLst>
              <a:ext uri="{FF2B5EF4-FFF2-40B4-BE49-F238E27FC236}">
                <a16:creationId xmlns:a16="http://schemas.microsoft.com/office/drawing/2014/main" id="{B798BDA4-F4D5-DFE0-0102-A567435C477B}"/>
              </a:ext>
            </a:extLst>
          </p:cNvPr>
          <p:cNvSpPr/>
          <p:nvPr/>
        </p:nvSpPr>
        <p:spPr>
          <a:xfrm>
            <a:off x="10198917"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a:t>
            </a:r>
          </a:p>
        </p:txBody>
      </p:sp>
    </p:spTree>
    <p:extLst>
      <p:ext uri="{BB962C8B-B14F-4D97-AF65-F5344CB8AC3E}">
        <p14:creationId xmlns:p14="http://schemas.microsoft.com/office/powerpoint/2010/main" val="3963380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47CDF3-05F0-8B07-CF11-BBA34AF90542}"/>
            </a:ext>
          </a:extLst>
        </p:cNvPr>
        <p:cNvGrpSpPr/>
        <p:nvPr/>
      </p:nvGrpSpPr>
      <p:grpSpPr>
        <a:xfrm>
          <a:off x="0" y="0"/>
          <a:ext cx="0" cy="0"/>
          <a:chOff x="0" y="0"/>
          <a:chExt cx="0" cy="0"/>
        </a:xfrm>
      </p:grpSpPr>
      <p:sp useBgFill="1">
        <p:nvSpPr>
          <p:cNvPr id="432" name="Rectangle 431">
            <a:extLst>
              <a:ext uri="{FF2B5EF4-FFF2-40B4-BE49-F238E27FC236}">
                <a16:creationId xmlns:a16="http://schemas.microsoft.com/office/drawing/2014/main" id="{A596F26C-6D4F-00BC-90B0-A8ECFEDD1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7459076-9CCB-C155-5F11-07193B6D298D}"/>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Steamfitter</a:t>
            </a:r>
          </a:p>
        </p:txBody>
      </p:sp>
      <p:grpSp>
        <p:nvGrpSpPr>
          <p:cNvPr id="434" name="Group 433">
            <a:extLst>
              <a:ext uri="{FF2B5EF4-FFF2-40B4-BE49-F238E27FC236}">
                <a16:creationId xmlns:a16="http://schemas.microsoft.com/office/drawing/2014/main" id="{972E883D-7818-497C-EA15-A59C6EC1A9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35" name="Rectangle 434">
              <a:extLst>
                <a:ext uri="{FF2B5EF4-FFF2-40B4-BE49-F238E27FC236}">
                  <a16:creationId xmlns:a16="http://schemas.microsoft.com/office/drawing/2014/main" id="{695B2083-24B0-C84B-C6E3-605559631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6" name="Rectangle 435">
              <a:extLst>
                <a:ext uri="{FF2B5EF4-FFF2-40B4-BE49-F238E27FC236}">
                  <a16:creationId xmlns:a16="http://schemas.microsoft.com/office/drawing/2014/main" id="{EF792713-2639-A0EB-2834-AA102012D9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8" name="Rectangle 437">
            <a:extLst>
              <a:ext uri="{FF2B5EF4-FFF2-40B4-BE49-F238E27FC236}">
                <a16:creationId xmlns:a16="http://schemas.microsoft.com/office/drawing/2014/main" id="{40EDCE71-CF08-A75D-94B7-45BC0785A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9" name="Content Placeholder 428">
            <a:extLst>
              <a:ext uri="{FF2B5EF4-FFF2-40B4-BE49-F238E27FC236}">
                <a16:creationId xmlns:a16="http://schemas.microsoft.com/office/drawing/2014/main" id="{D8723C61-842D-A6C2-1D08-45A8775B0A83}"/>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Steamfitters (also known as pipefitters) use blueprints and project specifications to construct, fabricate, install and repair piping systems that carry water, steam, chemicals and fuel. They specialize in systems that move liquids or gases under high pressure.</a:t>
            </a:r>
          </a:p>
        </p:txBody>
      </p:sp>
      <p:sp>
        <p:nvSpPr>
          <p:cNvPr id="440" name="Rectangle 439">
            <a:extLst>
              <a:ext uri="{FF2B5EF4-FFF2-40B4-BE49-F238E27FC236}">
                <a16:creationId xmlns:a16="http://schemas.microsoft.com/office/drawing/2014/main" id="{9430E6F2-110F-71AB-50E2-606513A4A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2" name="Rectangle 441">
            <a:extLst>
              <a:ext uri="{FF2B5EF4-FFF2-40B4-BE49-F238E27FC236}">
                <a16:creationId xmlns:a16="http://schemas.microsoft.com/office/drawing/2014/main" id="{6F330DFB-FF5A-015F-0907-78586465B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earing a helmet and yellow vest working on a machine&#10;&#10;Description automatically generated">
            <a:extLst>
              <a:ext uri="{FF2B5EF4-FFF2-40B4-BE49-F238E27FC236}">
                <a16:creationId xmlns:a16="http://schemas.microsoft.com/office/drawing/2014/main" id="{F013EEC8-FA1E-0C87-4069-A78E2B1F8556}"/>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3DC50346-F41B-CC03-8D9D-0716B54824DE}"/>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2</a:t>
            </a:r>
          </a:p>
        </p:txBody>
      </p:sp>
    </p:spTree>
    <p:extLst>
      <p:ext uri="{BB962C8B-B14F-4D97-AF65-F5344CB8AC3E}">
        <p14:creationId xmlns:p14="http://schemas.microsoft.com/office/powerpoint/2010/main" val="4261631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000" b="1" dirty="0">
                <a:latin typeface="+mj-lt"/>
                <a:ea typeface="+mj-ea"/>
                <a:cs typeface="+mj-cs"/>
              </a:rPr>
              <a:t>Construction Craft Worker</a:t>
            </a:r>
          </a:p>
        </p:txBody>
      </p:sp>
      <p:grpSp>
        <p:nvGrpSpPr>
          <p:cNvPr id="111" name="Group 1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12" name="Rectangle 1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5" name="Rectangle 1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Content Placeholder 105">
            <a:extLst>
              <a:ext uri="{FF2B5EF4-FFF2-40B4-BE49-F238E27FC236}">
                <a16:creationId xmlns:a16="http://schemas.microsoft.com/office/drawing/2014/main" id="{738112CB-C276-63A4-5667-F98CB7B29D6A}"/>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Construction craft workers use various manual and power tools and handle, transport and distribute construction materials. </a:t>
            </a:r>
          </a:p>
        </p:txBody>
      </p:sp>
      <p:sp>
        <p:nvSpPr>
          <p:cNvPr id="117" name="Rectangle 1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person wearing a hard hat and glasses&#10;&#10;Description automatically generated">
            <a:extLst>
              <a:ext uri="{FF2B5EF4-FFF2-40B4-BE49-F238E27FC236}">
                <a16:creationId xmlns:a16="http://schemas.microsoft.com/office/drawing/2014/main" id="{04F90AEE-D12F-AF90-2F03-7EC3773ED279}"/>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2C57B0A9-4034-D3A4-52F6-F1B14195EA7C}"/>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3</a:t>
            </a:r>
          </a:p>
        </p:txBody>
      </p:sp>
    </p:spTree>
    <p:extLst>
      <p:ext uri="{BB962C8B-B14F-4D97-AF65-F5344CB8AC3E}">
        <p14:creationId xmlns:p14="http://schemas.microsoft.com/office/powerpoint/2010/main" val="3322218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 name="Rectangle 19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799352"/>
            <a:ext cx="4777496" cy="1184896"/>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3600" b="1" dirty="0">
                <a:latin typeface="+mj-lt"/>
                <a:ea typeface="+mj-ea"/>
                <a:cs typeface="+mj-cs"/>
              </a:rPr>
              <a:t>Hazardous Materials Abatement Worker</a:t>
            </a:r>
          </a:p>
        </p:txBody>
      </p:sp>
      <p:grpSp>
        <p:nvGrpSpPr>
          <p:cNvPr id="196" name="Group 19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7" name="Rectangle 19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0" name="Rectangle 19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Content Placeholder 190">
            <a:extLst>
              <a:ext uri="{FF2B5EF4-FFF2-40B4-BE49-F238E27FC236}">
                <a16:creationId xmlns:a16="http://schemas.microsoft.com/office/drawing/2014/main" id="{FE4132EF-C115-02EA-AD72-C91A2FFF164A}"/>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Hazardous materials abatement workers identify, remove, package, transport and dispose of hazardous materials such as asbestos, mould, lead and more.</a:t>
            </a:r>
          </a:p>
        </p:txBody>
      </p:sp>
      <p:sp>
        <p:nvSpPr>
          <p:cNvPr id="202" name="Rectangle 20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20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in a hazmat suit holding a container&#10;&#10;Description automatically generated">
            <a:extLst>
              <a:ext uri="{FF2B5EF4-FFF2-40B4-BE49-F238E27FC236}">
                <a16:creationId xmlns:a16="http://schemas.microsoft.com/office/drawing/2014/main" id="{241362E8-00BE-850C-3129-A1EB25E47F13}"/>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3" name="Oval 2">
            <a:extLst>
              <a:ext uri="{FF2B5EF4-FFF2-40B4-BE49-F238E27FC236}">
                <a16:creationId xmlns:a16="http://schemas.microsoft.com/office/drawing/2014/main" id="{28B55F42-440E-2892-A86E-424EFAAB64DC}"/>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4</a:t>
            </a:r>
          </a:p>
        </p:txBody>
      </p:sp>
    </p:spTree>
    <p:extLst>
      <p:ext uri="{BB962C8B-B14F-4D97-AF65-F5344CB8AC3E}">
        <p14:creationId xmlns:p14="http://schemas.microsoft.com/office/powerpoint/2010/main" val="3912921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61" name="Rectangle 6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4" name="Rectangle 6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Content Placeholder 54">
            <a:extLst>
              <a:ext uri="{FF2B5EF4-FFF2-40B4-BE49-F238E27FC236}">
                <a16:creationId xmlns:a16="http://schemas.microsoft.com/office/drawing/2014/main" id="{D54C44E0-2242-A810-6CB7-7A5069B987F7}"/>
              </a:ext>
            </a:extLst>
          </p:cNvPr>
          <p:cNvSpPr>
            <a:spLocks noGrp="1"/>
          </p:cNvSpPr>
          <p:nvPr>
            <p:ph idx="1"/>
          </p:nvPr>
        </p:nvSpPr>
        <p:spPr>
          <a:xfrm>
            <a:off x="590719" y="2330505"/>
            <a:ext cx="4559425" cy="3979585"/>
          </a:xfrm>
        </p:spPr>
        <p:txBody>
          <a:bodyPr anchor="ctr">
            <a:normAutofit/>
          </a:bodyPr>
          <a:lstStyle/>
          <a:p>
            <a:pPr marL="0" indent="0">
              <a:buNone/>
            </a:pPr>
            <a:r>
              <a:rPr lang="en-US" sz="2000" dirty="0"/>
              <a:t>Camp workers plan, prepare, and serve meals and clean facilities in remote construction camps.</a:t>
            </a:r>
          </a:p>
        </p:txBody>
      </p:sp>
      <p:sp>
        <p:nvSpPr>
          <p:cNvPr id="66" name="Rectangle 6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erson with a beard cooking&#10;&#10;Description automatically generated">
            <a:extLst>
              <a:ext uri="{FF2B5EF4-FFF2-40B4-BE49-F238E27FC236}">
                <a16:creationId xmlns:a16="http://schemas.microsoft.com/office/drawing/2014/main" id="{DB28D98A-1CA1-1D74-0BEE-2AC4407FCF9C}"/>
              </a:ext>
            </a:extLst>
          </p:cNvPr>
          <p:cNvPicPr>
            <a:picLocks noChangeAspect="1"/>
          </p:cNvPicPr>
          <p:nvPr/>
        </p:nvPicPr>
        <p:blipFill rotWithShape="1">
          <a:blip r:embed="rId3">
            <a:extLst>
              <a:ext uri="{28A0092B-C50C-407E-A947-70E740481C1C}">
                <a14:useLocalDpi xmlns:a14="http://schemas.microsoft.com/office/drawing/2010/main" val="0"/>
              </a:ext>
            </a:extLst>
          </a:blip>
          <a:srcRect t="1090" r="4" b="1976"/>
          <a:stretch/>
        </p:blipFill>
        <p:spPr>
          <a:xfrm>
            <a:off x="5977788" y="799352"/>
            <a:ext cx="5425410" cy="5259296"/>
          </a:xfrm>
          <a:prstGeom prst="rect">
            <a:avLst/>
          </a:prstGeom>
        </p:spPr>
      </p:pic>
      <p:sp>
        <p:nvSpPr>
          <p:cNvPr id="8" name="TextBox 7">
            <a:extLst>
              <a:ext uri="{FF2B5EF4-FFF2-40B4-BE49-F238E27FC236}">
                <a16:creationId xmlns:a16="http://schemas.microsoft.com/office/drawing/2014/main" id="{F64561C8-5F0D-91F2-CB63-8638C0EE5932}"/>
              </a:ext>
            </a:extLst>
          </p:cNvPr>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dirty="0">
                <a:solidFill>
                  <a:schemeClr val="tx1"/>
                </a:solidFill>
                <a:latin typeface="+mj-lt"/>
                <a:ea typeface="+mj-ea"/>
                <a:cs typeface="+mj-cs"/>
              </a:rPr>
              <a:t>Camp Worker</a:t>
            </a:r>
          </a:p>
        </p:txBody>
      </p:sp>
      <p:sp>
        <p:nvSpPr>
          <p:cNvPr id="2" name="Oval 1">
            <a:extLst>
              <a:ext uri="{FF2B5EF4-FFF2-40B4-BE49-F238E27FC236}">
                <a16:creationId xmlns:a16="http://schemas.microsoft.com/office/drawing/2014/main" id="{CFFB7065-41E2-9F82-9FB2-F76C9E16EFC7}"/>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5</a:t>
            </a:r>
          </a:p>
        </p:txBody>
      </p:sp>
    </p:spTree>
    <p:extLst>
      <p:ext uri="{BB962C8B-B14F-4D97-AF65-F5344CB8AC3E}">
        <p14:creationId xmlns:p14="http://schemas.microsoft.com/office/powerpoint/2010/main" val="1959862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1" name="Rectangle 38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Ironworker</a:t>
            </a:r>
          </a:p>
        </p:txBody>
      </p:sp>
      <p:grpSp>
        <p:nvGrpSpPr>
          <p:cNvPr id="383" name="Group 38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84" name="Rectangle 38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5" name="Rectangle 38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7" name="Rectangle 38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 name="Content Placeholder 377">
            <a:extLst>
              <a:ext uri="{FF2B5EF4-FFF2-40B4-BE49-F238E27FC236}">
                <a16:creationId xmlns:a16="http://schemas.microsoft.com/office/drawing/2014/main" id="{1F96F398-B627-E20F-4EBB-DD25B007222C}"/>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Ironworkers rig, handle and place all the rebar, post-tensioning and structural steel on a construction site including columns, beams, girders and more. </a:t>
            </a:r>
          </a:p>
        </p:txBody>
      </p:sp>
      <p:sp>
        <p:nvSpPr>
          <p:cNvPr id="389" name="Rectangle 38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1" name="Rectangle 39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person wearing a hard hat and gloves&#10;&#10;Description automatically generated">
            <a:extLst>
              <a:ext uri="{FF2B5EF4-FFF2-40B4-BE49-F238E27FC236}">
                <a16:creationId xmlns:a16="http://schemas.microsoft.com/office/drawing/2014/main" id="{D5A1B50D-C2EC-C2BA-08E5-653E31F7A089}"/>
              </a:ext>
            </a:extLst>
          </p:cNvPr>
          <p:cNvPicPr>
            <a:picLocks noChangeAspect="1"/>
          </p:cNvPicPr>
          <p:nvPr/>
        </p:nvPicPr>
        <p:blipFill rotWithShape="1">
          <a:blip r:embed="rId3">
            <a:extLst>
              <a:ext uri="{28A0092B-C50C-407E-A947-70E740481C1C}">
                <a14:useLocalDpi xmlns:a14="http://schemas.microsoft.com/office/drawing/2010/main" val="0"/>
              </a:ext>
            </a:extLst>
          </a:blip>
          <a:srcRect r="4" b="3065"/>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FAC6BF4C-C93F-61B9-8FDB-E29342C27CF7}"/>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6</a:t>
            </a:r>
          </a:p>
        </p:txBody>
      </p:sp>
    </p:spTree>
    <p:extLst>
      <p:ext uri="{BB962C8B-B14F-4D97-AF65-F5344CB8AC3E}">
        <p14:creationId xmlns:p14="http://schemas.microsoft.com/office/powerpoint/2010/main" val="177126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3" name="Rectangle 31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Sprinklerfitter</a:t>
            </a:r>
          </a:p>
        </p:txBody>
      </p:sp>
      <p:grpSp>
        <p:nvGrpSpPr>
          <p:cNvPr id="315" name="Group 31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16" name="Rectangle 31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 name="Rectangle 3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9" name="Rectangle 31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 name="Content Placeholder 309">
            <a:extLst>
              <a:ext uri="{FF2B5EF4-FFF2-40B4-BE49-F238E27FC236}">
                <a16:creationId xmlns:a16="http://schemas.microsoft.com/office/drawing/2014/main" id="{A2F92A6B-682F-884B-50F4-782D4F54A756}"/>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Sprinklerfitters install fire protection systems, hangers and overhead piping in all types of building and construction. </a:t>
            </a:r>
          </a:p>
        </p:txBody>
      </p:sp>
      <p:sp>
        <p:nvSpPr>
          <p:cNvPr id="321" name="Rectangle 32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32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person in a helmet working on a ladder&#10;&#10;Description automatically generated">
            <a:extLst>
              <a:ext uri="{FF2B5EF4-FFF2-40B4-BE49-F238E27FC236}">
                <a16:creationId xmlns:a16="http://schemas.microsoft.com/office/drawing/2014/main" id="{C29DF246-C693-F384-40B0-59A5F75D2AC4}"/>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30037F92-37E9-AE96-31E3-50D91C664B17}"/>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7</a:t>
            </a:r>
          </a:p>
        </p:txBody>
      </p:sp>
    </p:spTree>
    <p:extLst>
      <p:ext uri="{BB962C8B-B14F-4D97-AF65-F5344CB8AC3E}">
        <p14:creationId xmlns:p14="http://schemas.microsoft.com/office/powerpoint/2010/main" val="1273435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2" name="Rectangle 26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Plumber</a:t>
            </a:r>
          </a:p>
        </p:txBody>
      </p:sp>
      <p:grpSp>
        <p:nvGrpSpPr>
          <p:cNvPr id="264" name="Group 26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65" name="Rectangle 26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Rectangle 26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8" name="Rectangle 26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Content Placeholder 258">
            <a:extLst>
              <a:ext uri="{FF2B5EF4-FFF2-40B4-BE49-F238E27FC236}">
                <a16:creationId xmlns:a16="http://schemas.microsoft.com/office/drawing/2014/main" id="{8EACE694-E7CF-44F2-725B-2D2F2C734839}"/>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Plumbers install, alter and repair potable water, waste disposal and hydronic heating systems. </a:t>
            </a:r>
          </a:p>
        </p:txBody>
      </p:sp>
      <p:sp>
        <p:nvSpPr>
          <p:cNvPr id="270" name="Rectangle 26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2" name="Rectangle 27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artoon of a person wearing a hard hat&#10;&#10;Description automatically generated">
            <a:extLst>
              <a:ext uri="{FF2B5EF4-FFF2-40B4-BE49-F238E27FC236}">
                <a16:creationId xmlns:a16="http://schemas.microsoft.com/office/drawing/2014/main" id="{0BF582A2-D470-9188-8EED-250062C71CE0}"/>
              </a:ext>
            </a:extLst>
          </p:cNvPr>
          <p:cNvPicPr>
            <a:picLocks noChangeAspect="1"/>
          </p:cNvPicPr>
          <p:nvPr/>
        </p:nvPicPr>
        <p:blipFill rotWithShape="1">
          <a:blip r:embed="rId3">
            <a:extLst>
              <a:ext uri="{28A0092B-C50C-407E-A947-70E740481C1C}">
                <a14:useLocalDpi xmlns:a14="http://schemas.microsoft.com/office/drawing/2010/main" val="0"/>
              </a:ext>
            </a:extLst>
          </a:blip>
          <a:srcRect t="2199" r="4" b="866"/>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FD8A602F-DD36-A672-53C9-BD24B98FE335}"/>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8</a:t>
            </a:r>
          </a:p>
        </p:txBody>
      </p:sp>
    </p:spTree>
    <p:extLst>
      <p:ext uri="{BB962C8B-B14F-4D97-AF65-F5344CB8AC3E}">
        <p14:creationId xmlns:p14="http://schemas.microsoft.com/office/powerpoint/2010/main" val="1701929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7" name="Rectangle 17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Glazier</a:t>
            </a:r>
          </a:p>
        </p:txBody>
      </p:sp>
      <p:grpSp>
        <p:nvGrpSpPr>
          <p:cNvPr id="179" name="Group 1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0" name="Rectangle 1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Rectangle 1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3" name="Rectangle 1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Content Placeholder 173">
            <a:extLst>
              <a:ext uri="{FF2B5EF4-FFF2-40B4-BE49-F238E27FC236}">
                <a16:creationId xmlns:a16="http://schemas.microsoft.com/office/drawing/2014/main" id="{F157D04F-F462-7891-E799-D5E13FADF404}"/>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Glaziers fabricate, install and repair commercial and residential window, door and entranceway systems. </a:t>
            </a:r>
          </a:p>
        </p:txBody>
      </p:sp>
      <p:sp>
        <p:nvSpPr>
          <p:cNvPr id="185" name="Rectangle 1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Rectangle 1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cartoon of a person wearing a hard hat and holding a glass&#10;&#10;Description automatically generated">
            <a:extLst>
              <a:ext uri="{FF2B5EF4-FFF2-40B4-BE49-F238E27FC236}">
                <a16:creationId xmlns:a16="http://schemas.microsoft.com/office/drawing/2014/main" id="{4FE195DE-CAB4-7E79-E73B-E9ABBE6B7DBF}"/>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168D2E72-6367-E356-1B33-CFA8EC22E579}"/>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800" dirty="0">
                <a:ln w="0"/>
                <a:solidFill>
                  <a:schemeClr val="tx1"/>
                </a:solidFill>
                <a:effectLst>
                  <a:outerShdw blurRad="38100" dist="19050" dir="2700000" algn="tl" rotWithShape="0">
                    <a:schemeClr val="dk1">
                      <a:alpha val="40000"/>
                    </a:schemeClr>
                  </a:outerShdw>
                </a:effectLst>
              </a:rPr>
              <a:t>9</a:t>
            </a:r>
          </a:p>
        </p:txBody>
      </p:sp>
    </p:spTree>
    <p:extLst>
      <p:ext uri="{BB962C8B-B14F-4D97-AF65-F5344CB8AC3E}">
        <p14:creationId xmlns:p14="http://schemas.microsoft.com/office/powerpoint/2010/main" val="1245591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000" b="1" dirty="0">
                <a:latin typeface="+mj-lt"/>
                <a:ea typeface="+mj-ea"/>
                <a:cs typeface="+mj-cs"/>
              </a:rPr>
              <a:t>Concrete Finisher</a:t>
            </a:r>
          </a:p>
        </p:txBody>
      </p:sp>
      <p:grpSp>
        <p:nvGrpSpPr>
          <p:cNvPr id="94" name="Group 9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95" name="Rectangle 9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8" name="Rectangle 9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Content Placeholder 88">
            <a:extLst>
              <a:ext uri="{FF2B5EF4-FFF2-40B4-BE49-F238E27FC236}">
                <a16:creationId xmlns:a16="http://schemas.microsoft.com/office/drawing/2014/main" id="{A5173728-21E6-D023-F489-6FF37BFAB968}"/>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Concrete finishers (cement masons) place, level and finish perishable concrete in various settings. </a:t>
            </a:r>
          </a:p>
        </p:txBody>
      </p:sp>
      <p:sp>
        <p:nvSpPr>
          <p:cNvPr id="100" name="Rectangle 9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in hard hat using a concrete finisher&#10;&#10;Description automatically generated">
            <a:extLst>
              <a:ext uri="{FF2B5EF4-FFF2-40B4-BE49-F238E27FC236}">
                <a16:creationId xmlns:a16="http://schemas.microsoft.com/office/drawing/2014/main" id="{5BD71E83-8603-DFE6-E0B7-F97767A124E2}"/>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372289DF-74B4-D22C-268A-4F38C7FCD5DF}"/>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10</a:t>
            </a:r>
          </a:p>
        </p:txBody>
      </p:sp>
    </p:spTree>
    <p:extLst>
      <p:ext uri="{BB962C8B-B14F-4D97-AF65-F5344CB8AC3E}">
        <p14:creationId xmlns:p14="http://schemas.microsoft.com/office/powerpoint/2010/main" val="986829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4" name="Rectangle 36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Bricklayer</a:t>
            </a:r>
            <a:endParaRPr lang="en-US" sz="3700" b="1" dirty="0">
              <a:latin typeface="+mj-lt"/>
              <a:ea typeface="+mj-ea"/>
              <a:cs typeface="+mj-cs"/>
            </a:endParaRPr>
          </a:p>
        </p:txBody>
      </p:sp>
      <p:grpSp>
        <p:nvGrpSpPr>
          <p:cNvPr id="366" name="Group 36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67" name="Rectangle 36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 name="Rectangle 36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0" name="Rectangle 36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1" name="Content Placeholder 360">
            <a:extLst>
              <a:ext uri="{FF2B5EF4-FFF2-40B4-BE49-F238E27FC236}">
                <a16:creationId xmlns:a16="http://schemas.microsoft.com/office/drawing/2014/main" id="{BDD1FC1C-2E28-9394-04F8-E8411647E4C2}"/>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Bricklayers prepare, lay brick and other masonry units to construct and repair structures such as walls, partitions, fireplaces and chimneys.</a:t>
            </a:r>
          </a:p>
        </p:txBody>
      </p:sp>
      <p:sp>
        <p:nvSpPr>
          <p:cNvPr id="372" name="Rectangle 37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4" name="Rectangle 37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earing a hard hat and gloves working on a brick wall&#10;&#10;Description automatically generated">
            <a:extLst>
              <a:ext uri="{FF2B5EF4-FFF2-40B4-BE49-F238E27FC236}">
                <a16:creationId xmlns:a16="http://schemas.microsoft.com/office/drawing/2014/main" id="{6F59BCBD-69DE-85E4-5B8C-F61C21958765}"/>
              </a:ext>
            </a:extLst>
          </p:cNvPr>
          <p:cNvPicPr>
            <a:picLocks noChangeAspect="1"/>
          </p:cNvPicPr>
          <p:nvPr/>
        </p:nvPicPr>
        <p:blipFill rotWithShape="1">
          <a:blip r:embed="rId3">
            <a:extLst>
              <a:ext uri="{28A0092B-C50C-407E-A947-70E740481C1C}">
                <a14:useLocalDpi xmlns:a14="http://schemas.microsoft.com/office/drawing/2010/main" val="0"/>
              </a:ext>
            </a:extLst>
          </a:blip>
          <a:srcRect r="4" b="3065"/>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17B02658-1163-5B83-61B3-A39832E612D8}"/>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11</a:t>
            </a:r>
          </a:p>
        </p:txBody>
      </p:sp>
    </p:spTree>
    <p:extLst>
      <p:ext uri="{BB962C8B-B14F-4D97-AF65-F5344CB8AC3E}">
        <p14:creationId xmlns:p14="http://schemas.microsoft.com/office/powerpoint/2010/main" val="2540410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0" name="Rectangle 32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Teamster</a:t>
            </a:r>
          </a:p>
        </p:txBody>
      </p:sp>
      <p:grpSp>
        <p:nvGrpSpPr>
          <p:cNvPr id="332" name="Group 33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33" name="Rectangle 33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4" name="Rectangle 33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6" name="Rectangle 33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 name="Content Placeholder 326">
            <a:extLst>
              <a:ext uri="{FF2B5EF4-FFF2-40B4-BE49-F238E27FC236}">
                <a16:creationId xmlns:a16="http://schemas.microsoft.com/office/drawing/2014/main" id="{9DA701DD-D486-CF4D-89E7-F3981239C21F}"/>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Teamsters are responsible for moving people and materials. They may be required to operate a wide assortment of vehicles ranging from pickup trucks, to passenger vans, to 9-axel lowbed tractor trailer units. </a:t>
            </a:r>
          </a:p>
        </p:txBody>
      </p:sp>
      <p:sp>
        <p:nvSpPr>
          <p:cNvPr id="338" name="Rectangle 33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0" name="Rectangle 3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artoon of a person driving a semi truck&#10;&#10;Description automatically generated">
            <a:extLst>
              <a:ext uri="{FF2B5EF4-FFF2-40B4-BE49-F238E27FC236}">
                <a16:creationId xmlns:a16="http://schemas.microsoft.com/office/drawing/2014/main" id="{7FC3941F-C969-8174-72B4-6E355B0E84E5}"/>
              </a:ext>
            </a:extLst>
          </p:cNvPr>
          <p:cNvPicPr>
            <a:picLocks noChangeAspect="1"/>
          </p:cNvPicPr>
          <p:nvPr/>
        </p:nvPicPr>
        <p:blipFill rotWithShape="1">
          <a:blip r:embed="rId3">
            <a:extLst>
              <a:ext uri="{28A0092B-C50C-407E-A947-70E740481C1C}">
                <a14:useLocalDpi xmlns:a14="http://schemas.microsoft.com/office/drawing/2010/main" val="0"/>
              </a:ext>
            </a:extLst>
          </a:blip>
          <a:srcRect t="2893" r="4" b="172"/>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E0B6276D-062F-A561-18AA-CC2A20310770}"/>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12</a:t>
            </a:r>
          </a:p>
        </p:txBody>
      </p:sp>
    </p:spTree>
    <p:extLst>
      <p:ext uri="{BB962C8B-B14F-4D97-AF65-F5344CB8AC3E}">
        <p14:creationId xmlns:p14="http://schemas.microsoft.com/office/powerpoint/2010/main" val="2080093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5" name="Rectangle 4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000" b="1" dirty="0">
                <a:latin typeface="+mj-lt"/>
                <a:ea typeface="+mj-ea"/>
                <a:cs typeface="+mj-cs"/>
              </a:rPr>
              <a:t>Sheet Metal Worker</a:t>
            </a:r>
          </a:p>
        </p:txBody>
      </p:sp>
      <p:grpSp>
        <p:nvGrpSpPr>
          <p:cNvPr id="417" name="Group 4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8" name="Rectangle 4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 name="Rectangle 4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1" name="Rectangle 4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 name="Content Placeholder 411">
            <a:extLst>
              <a:ext uri="{FF2B5EF4-FFF2-40B4-BE49-F238E27FC236}">
                <a16:creationId xmlns:a16="http://schemas.microsoft.com/office/drawing/2014/main" id="{E0D1ECCA-B42F-16B1-7CB3-87D4DE6D2301}"/>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Sheet metal workers fabricate, assemble, install and repair sheet metal products. </a:t>
            </a:r>
          </a:p>
        </p:txBody>
      </p:sp>
      <p:sp>
        <p:nvSpPr>
          <p:cNvPr id="423" name="Rectangle 4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5" name="Rectangle 4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person wearing a hard hat and gloves lifting metal pieces&#10;&#10;Description automatically generated">
            <a:extLst>
              <a:ext uri="{FF2B5EF4-FFF2-40B4-BE49-F238E27FC236}">
                <a16:creationId xmlns:a16="http://schemas.microsoft.com/office/drawing/2014/main" id="{D843BA74-A66D-4DE9-3512-8E713507B24E}"/>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548C01A9-7982-F096-C1F1-6567989DB4CA}"/>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13</a:t>
            </a:r>
          </a:p>
        </p:txBody>
      </p:sp>
    </p:spTree>
    <p:extLst>
      <p:ext uri="{BB962C8B-B14F-4D97-AF65-F5344CB8AC3E}">
        <p14:creationId xmlns:p14="http://schemas.microsoft.com/office/powerpoint/2010/main" val="686323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 name="Rectangle 19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Insulator</a:t>
            </a:r>
            <a:endParaRPr lang="en-US" sz="3700" b="1" dirty="0">
              <a:latin typeface="+mj-lt"/>
              <a:ea typeface="+mj-ea"/>
              <a:cs typeface="+mj-cs"/>
            </a:endParaRPr>
          </a:p>
        </p:txBody>
      </p:sp>
      <p:grpSp>
        <p:nvGrpSpPr>
          <p:cNvPr id="196" name="Group 19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7" name="Rectangle 19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0" name="Rectangle 19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Content Placeholder 190">
            <a:extLst>
              <a:ext uri="{FF2B5EF4-FFF2-40B4-BE49-F238E27FC236}">
                <a16:creationId xmlns:a16="http://schemas.microsoft.com/office/drawing/2014/main" id="{FE4132EF-C115-02EA-AD72-C91A2FFF164A}"/>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Insulators apply, remove and repair thermal and acoustical insulation using a range of insulation materials. </a:t>
            </a:r>
          </a:p>
        </p:txBody>
      </p:sp>
      <p:sp>
        <p:nvSpPr>
          <p:cNvPr id="202" name="Rectangle 20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20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earing a hard hat and gloves working on a machine&#10;&#10;Description automatically generated">
            <a:extLst>
              <a:ext uri="{FF2B5EF4-FFF2-40B4-BE49-F238E27FC236}">
                <a16:creationId xmlns:a16="http://schemas.microsoft.com/office/drawing/2014/main" id="{E847BCB6-E0E3-63E1-638E-D72AF071DD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9" y="769335"/>
            <a:ext cx="5318694" cy="5318694"/>
          </a:xfrm>
          <a:prstGeom prst="rect">
            <a:avLst/>
          </a:prstGeom>
        </p:spPr>
      </p:pic>
      <p:sp>
        <p:nvSpPr>
          <p:cNvPr id="2" name="Oval 1">
            <a:extLst>
              <a:ext uri="{FF2B5EF4-FFF2-40B4-BE49-F238E27FC236}">
                <a16:creationId xmlns:a16="http://schemas.microsoft.com/office/drawing/2014/main" id="{68E75B82-3E61-9A3E-E442-AA14EB5AD627}"/>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14</a:t>
            </a:r>
          </a:p>
        </p:txBody>
      </p:sp>
    </p:spTree>
    <p:extLst>
      <p:ext uri="{BB962C8B-B14F-4D97-AF65-F5344CB8AC3E}">
        <p14:creationId xmlns:p14="http://schemas.microsoft.com/office/powerpoint/2010/main" val="342438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7" name="Rectangle 34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000" b="1" dirty="0">
                <a:latin typeface="+mj-lt"/>
                <a:ea typeface="+mj-ea"/>
                <a:cs typeface="+mj-cs"/>
              </a:rPr>
              <a:t>Wall &amp; Ceiling Installer</a:t>
            </a:r>
          </a:p>
        </p:txBody>
      </p:sp>
      <p:grpSp>
        <p:nvGrpSpPr>
          <p:cNvPr id="349" name="Group 34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50" name="Rectangle 34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1" name="Rectangle 35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3" name="Rectangle 35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4" name="Content Placeholder 343">
            <a:extLst>
              <a:ext uri="{FF2B5EF4-FFF2-40B4-BE49-F238E27FC236}">
                <a16:creationId xmlns:a16="http://schemas.microsoft.com/office/drawing/2014/main" id="{E2162040-2A6E-68D1-62AA-F0DC60FDCBED}"/>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Wall and ceiling installers frame interior walls and install window frames, doors, partitions and computer floors. </a:t>
            </a:r>
          </a:p>
        </p:txBody>
      </p:sp>
      <p:sp>
        <p:nvSpPr>
          <p:cNvPr id="355" name="Rectangle 35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7" name="Rectangle 35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person holding a long pole&#10;&#10;Description automatically generated">
            <a:extLst>
              <a:ext uri="{FF2B5EF4-FFF2-40B4-BE49-F238E27FC236}">
                <a16:creationId xmlns:a16="http://schemas.microsoft.com/office/drawing/2014/main" id="{D3964FBF-F166-AE38-A7C1-C2E4976E4EA9}"/>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26644389-ACF7-F495-D189-4E55E8C6B8E6}"/>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15</a:t>
            </a:r>
          </a:p>
        </p:txBody>
      </p:sp>
    </p:spTree>
    <p:extLst>
      <p:ext uri="{BB962C8B-B14F-4D97-AF65-F5344CB8AC3E}">
        <p14:creationId xmlns:p14="http://schemas.microsoft.com/office/powerpoint/2010/main" val="36978449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6" name="Rectangle 22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59" y="856180"/>
            <a:ext cx="4599427" cy="1128068"/>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4000" b="1" dirty="0">
                <a:latin typeface="+mj-lt"/>
                <a:ea typeface="+mj-ea"/>
                <a:cs typeface="+mj-cs"/>
              </a:rPr>
              <a:t>Scaffolder</a:t>
            </a:r>
          </a:p>
        </p:txBody>
      </p:sp>
      <p:grpSp>
        <p:nvGrpSpPr>
          <p:cNvPr id="228" name="Group 22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9" name="Rectangle 2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0" name="Rectangle 2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2" name="Rectangle 23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Content Placeholder 207">
            <a:extLst>
              <a:ext uri="{FF2B5EF4-FFF2-40B4-BE49-F238E27FC236}">
                <a16:creationId xmlns:a16="http://schemas.microsoft.com/office/drawing/2014/main" id="{4788A26E-9811-1F58-E728-8A80A3D73B37}"/>
              </a:ext>
            </a:extLst>
          </p:cNvPr>
          <p:cNvSpPr>
            <a:spLocks noGrp="1"/>
          </p:cNvSpPr>
          <p:nvPr>
            <p:ph idx="1"/>
          </p:nvPr>
        </p:nvSpPr>
        <p:spPr>
          <a:xfrm>
            <a:off x="590719" y="2330505"/>
            <a:ext cx="4559425" cy="3979585"/>
          </a:xfrm>
        </p:spPr>
        <p:txBody>
          <a:bodyPr vert="horz" lIns="91440" tIns="45720" rIns="91440" bIns="45720" rtlCol="0" anchor="ctr">
            <a:noAutofit/>
          </a:bodyPr>
          <a:lstStyle/>
          <a:p>
            <a:pPr marL="0" indent="0">
              <a:buNone/>
            </a:pPr>
            <a:r>
              <a:rPr lang="en-US" sz="2000" dirty="0">
                <a:highlight>
                  <a:srgbClr val="FFFFFF"/>
                </a:highlight>
              </a:rPr>
              <a:t>Scaffolders assemble systems that are temporary structures used to support equipment </a:t>
            </a:r>
            <a:r>
              <a:rPr lang="en-US" sz="2000">
                <a:highlight>
                  <a:srgbClr val="FFFFFF"/>
                </a:highlight>
              </a:rPr>
              <a:t>and material, and to </a:t>
            </a:r>
            <a:r>
              <a:rPr lang="en-US" sz="2000" dirty="0">
                <a:highlight>
                  <a:srgbClr val="FFFFFF"/>
                </a:highlight>
              </a:rPr>
              <a:t>provide access for workers. </a:t>
            </a:r>
          </a:p>
        </p:txBody>
      </p:sp>
      <p:sp>
        <p:nvSpPr>
          <p:cNvPr id="234" name="Rectangle 23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6" name="Rectangle 2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3" descr="A cartoon of a person wearing a hard hat and holding a tool&#10;&#10;Description automatically generated">
            <a:extLst>
              <a:ext uri="{FF2B5EF4-FFF2-40B4-BE49-F238E27FC236}">
                <a16:creationId xmlns:a16="http://schemas.microsoft.com/office/drawing/2014/main" id="{DEB796F4-8974-0152-12C7-BC2ACE1DB5B0}"/>
              </a:ext>
            </a:extLst>
          </p:cNvPr>
          <p:cNvPicPr>
            <a:picLocks noChangeAspect="1"/>
          </p:cNvPicPr>
          <p:nvPr/>
        </p:nvPicPr>
        <p:blipFill rotWithShape="1">
          <a:blip r:embed="rId3">
            <a:extLst>
              <a:ext uri="{28A0092B-C50C-407E-A947-70E740481C1C}">
                <a14:useLocalDpi xmlns:a14="http://schemas.microsoft.com/office/drawing/2010/main" val="0"/>
              </a:ext>
            </a:extLst>
          </a:blip>
          <a:srcRect r="4" b="3065"/>
          <a:stretch/>
        </p:blipFill>
        <p:spPr>
          <a:xfrm>
            <a:off x="5977788" y="799352"/>
            <a:ext cx="5425410" cy="5259296"/>
          </a:xfrm>
          <a:prstGeom prst="rect">
            <a:avLst/>
          </a:prstGeom>
        </p:spPr>
      </p:pic>
      <p:sp>
        <p:nvSpPr>
          <p:cNvPr id="6" name="Oval 5">
            <a:extLst>
              <a:ext uri="{FF2B5EF4-FFF2-40B4-BE49-F238E27FC236}">
                <a16:creationId xmlns:a16="http://schemas.microsoft.com/office/drawing/2014/main" id="{583862E9-765B-4442-593B-1727C03EBD01}"/>
              </a:ext>
            </a:extLst>
          </p:cNvPr>
          <p:cNvSpPr/>
          <p:nvPr/>
        </p:nvSpPr>
        <p:spPr>
          <a:xfrm>
            <a:off x="10155351"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16</a:t>
            </a:r>
          </a:p>
        </p:txBody>
      </p:sp>
    </p:spTree>
    <p:extLst>
      <p:ext uri="{BB962C8B-B14F-4D97-AF65-F5344CB8AC3E}">
        <p14:creationId xmlns:p14="http://schemas.microsoft.com/office/powerpoint/2010/main" val="3600998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EA301A-A0E8-D235-56BF-D77042A5E097}"/>
            </a:ext>
          </a:extLst>
        </p:cNvPr>
        <p:cNvGrpSpPr/>
        <p:nvPr/>
      </p:nvGrpSpPr>
      <p:grpSpPr>
        <a:xfrm>
          <a:off x="0" y="0"/>
          <a:ext cx="0" cy="0"/>
          <a:chOff x="0" y="0"/>
          <a:chExt cx="0" cy="0"/>
        </a:xfrm>
      </p:grpSpPr>
      <p:sp useBgFill="1">
        <p:nvSpPr>
          <p:cNvPr id="226" name="Rectangle 225">
            <a:extLst>
              <a:ext uri="{FF2B5EF4-FFF2-40B4-BE49-F238E27FC236}">
                <a16:creationId xmlns:a16="http://schemas.microsoft.com/office/drawing/2014/main" id="{B0DFA40D-2E2F-40C1-EE3A-DC3846AA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BFAB7F9-B4A3-0D74-DDF8-A4654AC2381A}"/>
              </a:ext>
            </a:extLst>
          </p:cNvPr>
          <p:cNvSpPr txBox="1"/>
          <p:nvPr/>
        </p:nvSpPr>
        <p:spPr>
          <a:xfrm>
            <a:off x="589560" y="856180"/>
            <a:ext cx="4560584" cy="1128068"/>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4000" b="1" dirty="0">
                <a:latin typeface="+mj-lt"/>
                <a:ea typeface="+mj-ea"/>
                <a:cs typeface="+mj-cs"/>
              </a:rPr>
              <a:t>Heavy Equipment Operator</a:t>
            </a:r>
            <a:endParaRPr lang="en-US" sz="3700" b="1" dirty="0">
              <a:latin typeface="+mj-lt"/>
              <a:ea typeface="+mj-ea"/>
              <a:cs typeface="+mj-cs"/>
            </a:endParaRPr>
          </a:p>
        </p:txBody>
      </p:sp>
      <p:grpSp>
        <p:nvGrpSpPr>
          <p:cNvPr id="228" name="Group 227">
            <a:extLst>
              <a:ext uri="{FF2B5EF4-FFF2-40B4-BE49-F238E27FC236}">
                <a16:creationId xmlns:a16="http://schemas.microsoft.com/office/drawing/2014/main" id="{CB07AE9F-A876-5591-FAA4-51F15686A6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9" name="Rectangle 228">
              <a:extLst>
                <a:ext uri="{FF2B5EF4-FFF2-40B4-BE49-F238E27FC236}">
                  <a16:creationId xmlns:a16="http://schemas.microsoft.com/office/drawing/2014/main" id="{9E9F8365-4317-01A2-76A7-FD280B039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0" name="Rectangle 229">
              <a:extLst>
                <a:ext uri="{FF2B5EF4-FFF2-40B4-BE49-F238E27FC236}">
                  <a16:creationId xmlns:a16="http://schemas.microsoft.com/office/drawing/2014/main" id="{02831BB1-4F65-A5A3-216E-682331944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2" name="Rectangle 231">
            <a:extLst>
              <a:ext uri="{FF2B5EF4-FFF2-40B4-BE49-F238E27FC236}">
                <a16:creationId xmlns:a16="http://schemas.microsoft.com/office/drawing/2014/main" id="{CC2DA95C-6F9E-1D83-4D42-D9233A982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Content Placeholder 207">
            <a:extLst>
              <a:ext uri="{FF2B5EF4-FFF2-40B4-BE49-F238E27FC236}">
                <a16:creationId xmlns:a16="http://schemas.microsoft.com/office/drawing/2014/main" id="{566E2E98-64BE-5C25-1255-86A71DE7D583}"/>
              </a:ext>
            </a:extLst>
          </p:cNvPr>
          <p:cNvSpPr>
            <a:spLocks noGrp="1"/>
          </p:cNvSpPr>
          <p:nvPr>
            <p:ph idx="1"/>
          </p:nvPr>
        </p:nvSpPr>
        <p:spPr>
          <a:xfrm>
            <a:off x="590719" y="2330505"/>
            <a:ext cx="4559425" cy="3979585"/>
          </a:xfrm>
        </p:spPr>
        <p:txBody>
          <a:bodyPr vert="horz" lIns="91440" tIns="45720" rIns="91440" bIns="45720" rtlCol="0" anchor="ctr">
            <a:noAutofit/>
          </a:bodyPr>
          <a:lstStyle/>
          <a:p>
            <a:pPr marL="0" indent="0">
              <a:buNone/>
            </a:pPr>
            <a:r>
              <a:rPr lang="en-US" sz="2000" b="0" i="0" dirty="0">
                <a:solidFill>
                  <a:srgbClr val="000000"/>
                </a:solidFill>
                <a:effectLst/>
                <a:highlight>
                  <a:srgbClr val="FFFFFF"/>
                </a:highlight>
                <a:latin typeface="+mj-lt"/>
              </a:rPr>
              <a:t>Heavy Equipment Operators operate heavy machinery such as articulating haul trucks, loaders, excavators, backhoes, dozers, graders, rollers, and skid steers. These machines are universally used for all heavy construction, including earthmoving, road building, mining, and forestry. </a:t>
            </a:r>
            <a:endParaRPr lang="en-US" sz="2000" dirty="0">
              <a:latin typeface="+mj-lt"/>
            </a:endParaRPr>
          </a:p>
        </p:txBody>
      </p:sp>
      <p:sp>
        <p:nvSpPr>
          <p:cNvPr id="234" name="Rectangle 233">
            <a:extLst>
              <a:ext uri="{FF2B5EF4-FFF2-40B4-BE49-F238E27FC236}">
                <a16:creationId xmlns:a16="http://schemas.microsoft.com/office/drawing/2014/main" id="{7CC52AE1-9CE8-E301-AD74-660CBA47E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6" name="Rectangle 235">
            <a:extLst>
              <a:ext uri="{FF2B5EF4-FFF2-40B4-BE49-F238E27FC236}">
                <a16:creationId xmlns:a16="http://schemas.microsoft.com/office/drawing/2014/main" id="{75A73AFE-71E8-0AD8-440E-4D41D0BE8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hard hat and yellow work gear&#10;&#10;Description automatically generated">
            <a:extLst>
              <a:ext uri="{FF2B5EF4-FFF2-40B4-BE49-F238E27FC236}">
                <a16:creationId xmlns:a16="http://schemas.microsoft.com/office/drawing/2014/main" id="{6DEBFA1F-88C3-3714-EA97-5C2B074401F4}"/>
              </a:ext>
            </a:extLst>
          </p:cNvPr>
          <p:cNvPicPr>
            <a:picLocks noChangeAspect="1"/>
          </p:cNvPicPr>
          <p:nvPr/>
        </p:nvPicPr>
        <p:blipFill>
          <a:blip r:embed="rId3">
            <a:extLst>
              <a:ext uri="{28A0092B-C50C-407E-A947-70E740481C1C}">
                <a14:useLocalDpi xmlns:a14="http://schemas.microsoft.com/office/drawing/2010/main" val="0"/>
              </a:ext>
            </a:extLst>
          </a:blip>
          <a:srcRect r="4" b="3065"/>
          <a:stretch/>
        </p:blipFill>
        <p:spPr>
          <a:xfrm>
            <a:off x="5977788" y="799352"/>
            <a:ext cx="5425410" cy="5259296"/>
          </a:xfrm>
          <a:prstGeom prst="rect">
            <a:avLst/>
          </a:prstGeom>
        </p:spPr>
      </p:pic>
      <p:sp>
        <p:nvSpPr>
          <p:cNvPr id="6" name="Oval 5">
            <a:extLst>
              <a:ext uri="{FF2B5EF4-FFF2-40B4-BE49-F238E27FC236}">
                <a16:creationId xmlns:a16="http://schemas.microsoft.com/office/drawing/2014/main" id="{50F32161-DDD6-F446-65F2-E0C34E72CEA5}"/>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4000" dirty="0">
                <a:ln w="0"/>
                <a:solidFill>
                  <a:schemeClr val="tx1"/>
                </a:solidFill>
                <a:effectLst>
                  <a:outerShdw blurRad="38100" dist="19050" dir="2700000" algn="tl" rotWithShape="0">
                    <a:schemeClr val="dk1">
                      <a:alpha val="40000"/>
                    </a:schemeClr>
                  </a:outerShdw>
                </a:effectLst>
              </a:rPr>
              <a:t>17</a:t>
            </a:r>
          </a:p>
        </p:txBody>
      </p:sp>
    </p:spTree>
    <p:extLst>
      <p:ext uri="{BB962C8B-B14F-4D97-AF65-F5344CB8AC3E}">
        <p14:creationId xmlns:p14="http://schemas.microsoft.com/office/powerpoint/2010/main" val="1351962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6" name="Rectangle 12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Drywall Finisher</a:t>
            </a:r>
          </a:p>
        </p:txBody>
      </p:sp>
      <p:grpSp>
        <p:nvGrpSpPr>
          <p:cNvPr id="128" name="Group 12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9" name="Rectangle 1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2" name="Rectangle 13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Content Placeholder 122">
            <a:extLst>
              <a:ext uri="{FF2B5EF4-FFF2-40B4-BE49-F238E27FC236}">
                <a16:creationId xmlns:a16="http://schemas.microsoft.com/office/drawing/2014/main" id="{860E90FD-FF57-F21A-30B4-E3172551CACF}"/>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Drywall finishers tape and finish wallboard. They also apply, maintain and restore plaster and similar materials on interior and exterior walls. </a:t>
            </a:r>
          </a:p>
        </p:txBody>
      </p:sp>
      <p:sp>
        <p:nvSpPr>
          <p:cNvPr id="134" name="Rectangle 13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Rectangle 1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earing a hard hat and gloves&#10;&#10;Description automatically generated">
            <a:extLst>
              <a:ext uri="{FF2B5EF4-FFF2-40B4-BE49-F238E27FC236}">
                <a16:creationId xmlns:a16="http://schemas.microsoft.com/office/drawing/2014/main" id="{F4EA322B-6069-9A9C-D79A-42735B62AC32}"/>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2FA4E3B3-8ACB-25F0-482B-922C42C45BB7}"/>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800" dirty="0">
                <a:ln w="0"/>
                <a:solidFill>
                  <a:schemeClr val="tx1"/>
                </a:solidFill>
                <a:effectLst>
                  <a:outerShdw blurRad="38100" dist="19050" dir="2700000" algn="tl" rotWithShape="0">
                    <a:schemeClr val="dk1">
                      <a:alpha val="40000"/>
                    </a:schemeClr>
                  </a:outerShdw>
                </a:effectLst>
              </a:rPr>
              <a:t>18</a:t>
            </a:r>
          </a:p>
        </p:txBody>
      </p:sp>
    </p:spTree>
    <p:extLst>
      <p:ext uri="{BB962C8B-B14F-4D97-AF65-F5344CB8AC3E}">
        <p14:creationId xmlns:p14="http://schemas.microsoft.com/office/powerpoint/2010/main" val="2145421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Electrician</a:t>
            </a:r>
          </a:p>
        </p:txBody>
      </p:sp>
      <p:grpSp>
        <p:nvGrpSpPr>
          <p:cNvPr id="145" name="Group 14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6" name="Rectangle 14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9" name="Rectangle 14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Content Placeholder 139">
            <a:extLst>
              <a:ext uri="{FF2B5EF4-FFF2-40B4-BE49-F238E27FC236}">
                <a16:creationId xmlns:a16="http://schemas.microsoft.com/office/drawing/2014/main" id="{3E8BDC3C-EE5F-8BAF-3749-CCA93B8A62AC}"/>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Electricians design, plan, install, repair and maintain electrical systems. There is a growing demand for specialized work with controls, renewable energy projects, computer networks and more.</a:t>
            </a:r>
          </a:p>
        </p:txBody>
      </p:sp>
      <p:sp>
        <p:nvSpPr>
          <p:cNvPr id="151" name="Rectangle 15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Rectangle 1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person wearing a helmet and standing on a ladder with a light bulb&#10;&#10;Description automatically generated">
            <a:extLst>
              <a:ext uri="{FF2B5EF4-FFF2-40B4-BE49-F238E27FC236}">
                <a16:creationId xmlns:a16="http://schemas.microsoft.com/office/drawing/2014/main" id="{570DAB74-2291-FD6D-3A87-3E6F065FA568}"/>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FE21E9EA-7319-D266-CF15-39DB442B6F37}"/>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800" dirty="0">
                <a:ln w="0"/>
                <a:solidFill>
                  <a:schemeClr val="tx1"/>
                </a:solidFill>
                <a:effectLst>
                  <a:outerShdw blurRad="38100" dist="19050" dir="2700000" algn="tl" rotWithShape="0">
                    <a:schemeClr val="dk1">
                      <a:alpha val="40000"/>
                    </a:schemeClr>
                  </a:outerShdw>
                </a:effectLst>
              </a:rPr>
              <a:t>19</a:t>
            </a:r>
          </a:p>
        </p:txBody>
      </p:sp>
    </p:spTree>
    <p:extLst>
      <p:ext uri="{BB962C8B-B14F-4D97-AF65-F5344CB8AC3E}">
        <p14:creationId xmlns:p14="http://schemas.microsoft.com/office/powerpoint/2010/main" val="37739749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8" name="Rectangle 22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000" b="1" dirty="0">
                <a:latin typeface="+mj-lt"/>
                <a:ea typeface="+mj-ea"/>
                <a:cs typeface="+mj-cs"/>
              </a:rPr>
              <a:t>Painter / Decorator</a:t>
            </a:r>
          </a:p>
        </p:txBody>
      </p:sp>
      <p:grpSp>
        <p:nvGrpSpPr>
          <p:cNvPr id="230" name="Group 22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31" name="Rectangle 23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2" name="Rectangle 23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4" name="Rectangle 23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 name="Content Placeholder 224">
            <a:extLst>
              <a:ext uri="{FF2B5EF4-FFF2-40B4-BE49-F238E27FC236}">
                <a16:creationId xmlns:a16="http://schemas.microsoft.com/office/drawing/2014/main" id="{B4250E5A-A6E9-1EA3-81F8-0A309C9E3D2D}"/>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Painter Decorators apply decorative and protective finishes. They prepare a variety of surfaces prior to the application of materials such as paint, high-performance coatings, waterproofing, fireproofing, varnish, shellac and specialty finishes.</a:t>
            </a:r>
          </a:p>
        </p:txBody>
      </p:sp>
      <p:sp>
        <p:nvSpPr>
          <p:cNvPr id="236" name="Rectangle 23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Rectangle 23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earing a white coat and helmet spraying a paint object&#10;&#10;Description automatically generated">
            <a:extLst>
              <a:ext uri="{FF2B5EF4-FFF2-40B4-BE49-F238E27FC236}">
                <a16:creationId xmlns:a16="http://schemas.microsoft.com/office/drawing/2014/main" id="{D2E94D2E-8D5D-B372-A400-8D1A565EECA2}"/>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C37B628E-F5CA-B2F4-388B-811B6D98B0EB}"/>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800" dirty="0">
                <a:ln w="0"/>
                <a:solidFill>
                  <a:schemeClr val="tx1"/>
                </a:solidFill>
                <a:effectLst>
                  <a:outerShdw blurRad="38100" dist="19050" dir="2700000" algn="tl" rotWithShape="0">
                    <a:schemeClr val="dk1">
                      <a:alpha val="40000"/>
                    </a:schemeClr>
                  </a:outerShdw>
                </a:effectLst>
              </a:rPr>
              <a:t>20</a:t>
            </a:r>
          </a:p>
        </p:txBody>
      </p:sp>
    </p:spTree>
    <p:extLst>
      <p:ext uri="{BB962C8B-B14F-4D97-AF65-F5344CB8AC3E}">
        <p14:creationId xmlns:p14="http://schemas.microsoft.com/office/powerpoint/2010/main" val="2136428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9" name="Rectangle 2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000" b="1" dirty="0">
                <a:latin typeface="+mj-lt"/>
                <a:ea typeface="+mj-ea"/>
                <a:cs typeface="+mj-cs"/>
              </a:rPr>
              <a:t>Refrigeration</a:t>
            </a:r>
            <a:r>
              <a:rPr lang="en-US" sz="3700" b="1" dirty="0">
                <a:latin typeface="+mj-lt"/>
                <a:ea typeface="+mj-ea"/>
                <a:cs typeface="+mj-cs"/>
              </a:rPr>
              <a:t> Mechanic</a:t>
            </a:r>
          </a:p>
        </p:txBody>
      </p:sp>
      <p:grpSp>
        <p:nvGrpSpPr>
          <p:cNvPr id="281" name="Group 2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2" name="Rectangle 2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Rectangle 2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5" name="Rectangle 2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 name="Content Placeholder 275">
            <a:extLst>
              <a:ext uri="{FF2B5EF4-FFF2-40B4-BE49-F238E27FC236}">
                <a16:creationId xmlns:a16="http://schemas.microsoft.com/office/drawing/2014/main" id="{B5177434-12AA-730B-2A6B-DC00DFCD77A0}"/>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dirty="0"/>
              <a:t>Refrigeration mechanics fabricate, install, alter, repair and service equipment that freezes, cools and/or heats. </a:t>
            </a:r>
          </a:p>
        </p:txBody>
      </p:sp>
      <p:sp>
        <p:nvSpPr>
          <p:cNvPr id="287" name="Rectangle 2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9" name="Rectangle 2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cartoon of a person working on a machine&#10;&#10;Description automatically generated">
            <a:extLst>
              <a:ext uri="{FF2B5EF4-FFF2-40B4-BE49-F238E27FC236}">
                <a16:creationId xmlns:a16="http://schemas.microsoft.com/office/drawing/2014/main" id="{F29E4092-A251-E069-4288-7BE929A2C802}"/>
              </a:ext>
            </a:extLst>
          </p:cNvPr>
          <p:cNvPicPr>
            <a:picLocks noChangeAspect="1"/>
          </p:cNvPicPr>
          <p:nvPr/>
        </p:nvPicPr>
        <p:blipFill rotWithShape="1">
          <a:blip r:embed="rId3">
            <a:extLst>
              <a:ext uri="{28A0092B-C50C-407E-A947-70E740481C1C}">
                <a14:useLocalDpi xmlns:a14="http://schemas.microsoft.com/office/drawing/2010/main" val="0"/>
              </a:ext>
            </a:extLst>
          </a:blip>
          <a:srcRect t="3062" r="4" b="4"/>
          <a:stretch/>
        </p:blipFill>
        <p:spPr>
          <a:xfrm>
            <a:off x="5977788" y="799352"/>
            <a:ext cx="5425410" cy="5259296"/>
          </a:xfrm>
          <a:prstGeom prst="rect">
            <a:avLst/>
          </a:prstGeom>
        </p:spPr>
      </p:pic>
      <p:sp>
        <p:nvSpPr>
          <p:cNvPr id="2" name="Oval 1">
            <a:extLst>
              <a:ext uri="{FF2B5EF4-FFF2-40B4-BE49-F238E27FC236}">
                <a16:creationId xmlns:a16="http://schemas.microsoft.com/office/drawing/2014/main" id="{EE15AD91-6281-6C12-82D9-9B1BDDFB9C26}"/>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800" dirty="0">
                <a:ln w="0"/>
                <a:solidFill>
                  <a:schemeClr val="tx1"/>
                </a:solidFill>
                <a:effectLst>
                  <a:outerShdw blurRad="38100" dist="19050" dir="2700000" algn="tl" rotWithShape="0">
                    <a:schemeClr val="dk1">
                      <a:alpha val="40000"/>
                    </a:schemeClr>
                  </a:outerShdw>
                </a:effectLst>
              </a:rPr>
              <a:t>21</a:t>
            </a:r>
          </a:p>
        </p:txBody>
      </p:sp>
    </p:spTree>
    <p:extLst>
      <p:ext uri="{BB962C8B-B14F-4D97-AF65-F5344CB8AC3E}">
        <p14:creationId xmlns:p14="http://schemas.microsoft.com/office/powerpoint/2010/main" val="7611910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4" name="Rectangle 29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64561C8-5F0D-91F2-CB63-8638C0EE5932}"/>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Crane Operator</a:t>
            </a:r>
          </a:p>
        </p:txBody>
      </p:sp>
      <p:grpSp>
        <p:nvGrpSpPr>
          <p:cNvPr id="296" name="Group 29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97" name="Rectangle 29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8" name="Rectangle 29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0" name="Rectangle 29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 name="Content Placeholder 275">
            <a:extLst>
              <a:ext uri="{FF2B5EF4-FFF2-40B4-BE49-F238E27FC236}">
                <a16:creationId xmlns:a16="http://schemas.microsoft.com/office/drawing/2014/main" id="{B5177434-12AA-730B-2A6B-DC00DFCD77A0}"/>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b="0" i="0" dirty="0">
                <a:solidFill>
                  <a:srgbClr val="000000"/>
                </a:solidFill>
                <a:effectLst/>
                <a:highlight>
                  <a:srgbClr val="FFFFFF"/>
                </a:highlight>
                <a:latin typeface="+mj-lt"/>
              </a:rPr>
              <a:t>A </a:t>
            </a:r>
            <a:r>
              <a:rPr lang="en-US" sz="2000" b="1" i="0" dirty="0">
                <a:solidFill>
                  <a:srgbClr val="000000"/>
                </a:solidFill>
                <a:effectLst/>
                <a:highlight>
                  <a:srgbClr val="FFFFFF"/>
                </a:highlight>
                <a:latin typeface="+mj-lt"/>
              </a:rPr>
              <a:t>mobile crane operator </a:t>
            </a:r>
            <a:r>
              <a:rPr lang="en-US" sz="2000" b="0" i="0" dirty="0">
                <a:solidFill>
                  <a:srgbClr val="000000"/>
                </a:solidFill>
                <a:effectLst/>
                <a:highlight>
                  <a:srgbClr val="FFFFFF"/>
                </a:highlight>
                <a:latin typeface="+mj-lt"/>
              </a:rPr>
              <a:t>safely transports and operates a mobile crane to perform lifts and hoists, assembles and disassembles cranes, and plans lift and crane procedures, including rigging and signalling. </a:t>
            </a:r>
          </a:p>
          <a:p>
            <a:pPr marL="0" indent="0">
              <a:buNone/>
            </a:pPr>
            <a:endParaRPr lang="en-US" sz="2000" b="0" i="0" dirty="0">
              <a:solidFill>
                <a:srgbClr val="000000"/>
              </a:solidFill>
              <a:effectLst/>
              <a:highlight>
                <a:srgbClr val="FFFFFF"/>
              </a:highlight>
              <a:latin typeface="+mj-lt"/>
            </a:endParaRPr>
          </a:p>
          <a:p>
            <a:pPr marL="0" indent="0">
              <a:buNone/>
            </a:pPr>
            <a:r>
              <a:rPr lang="en-US" sz="2000" b="0" i="0" dirty="0">
                <a:solidFill>
                  <a:srgbClr val="000000"/>
                </a:solidFill>
                <a:effectLst/>
                <a:highlight>
                  <a:srgbClr val="FFFFFF"/>
                </a:highlight>
                <a:latin typeface="+mj-lt"/>
              </a:rPr>
              <a:t>A </a:t>
            </a:r>
            <a:r>
              <a:rPr lang="en-US" sz="2000" b="1" i="0" dirty="0">
                <a:solidFill>
                  <a:srgbClr val="000000"/>
                </a:solidFill>
                <a:effectLst/>
                <a:highlight>
                  <a:srgbClr val="FFFFFF"/>
                </a:highlight>
                <a:latin typeface="+mj-lt"/>
              </a:rPr>
              <a:t>tower crane operator </a:t>
            </a:r>
            <a:r>
              <a:rPr lang="en-US" sz="2000" b="0" i="0" dirty="0">
                <a:solidFill>
                  <a:srgbClr val="000000"/>
                </a:solidFill>
                <a:effectLst/>
                <a:highlight>
                  <a:srgbClr val="FFFFFF"/>
                </a:highlight>
                <a:latin typeface="+mj-lt"/>
              </a:rPr>
              <a:t>safely operates a tower crane to perform lifts and may be involved with rigging and signalling.</a:t>
            </a:r>
            <a:endParaRPr lang="en-US" sz="2000" dirty="0">
              <a:latin typeface="+mj-lt"/>
            </a:endParaRPr>
          </a:p>
        </p:txBody>
      </p:sp>
      <p:sp>
        <p:nvSpPr>
          <p:cNvPr id="302" name="Rectangle 30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4" name="Rectangle 30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rtoon of a person in a crane&#10;&#10;Description automatically generated">
            <a:extLst>
              <a:ext uri="{FF2B5EF4-FFF2-40B4-BE49-F238E27FC236}">
                <a16:creationId xmlns:a16="http://schemas.microsoft.com/office/drawing/2014/main" id="{3E08D1A0-E40C-7782-333D-F2FE9C9AC50C}"/>
              </a:ext>
            </a:extLst>
          </p:cNvPr>
          <p:cNvPicPr>
            <a:picLocks noChangeAspect="1"/>
          </p:cNvPicPr>
          <p:nvPr/>
        </p:nvPicPr>
        <p:blipFill>
          <a:blip r:embed="rId3">
            <a:extLst>
              <a:ext uri="{28A0092B-C50C-407E-A947-70E740481C1C}">
                <a14:useLocalDpi xmlns:a14="http://schemas.microsoft.com/office/drawing/2010/main" val="0"/>
              </a:ext>
            </a:extLst>
          </a:blip>
          <a:srcRect r="4" b="3065"/>
          <a:stretch/>
        </p:blipFill>
        <p:spPr>
          <a:xfrm>
            <a:off x="5977788" y="799352"/>
            <a:ext cx="5425410" cy="5259296"/>
          </a:xfrm>
          <a:prstGeom prst="rect">
            <a:avLst/>
          </a:prstGeom>
        </p:spPr>
      </p:pic>
      <p:sp>
        <p:nvSpPr>
          <p:cNvPr id="6" name="Oval 5">
            <a:extLst>
              <a:ext uri="{FF2B5EF4-FFF2-40B4-BE49-F238E27FC236}">
                <a16:creationId xmlns:a16="http://schemas.microsoft.com/office/drawing/2014/main" id="{EE15AD91-6281-6C12-82D9-9B1BDDFB9C26}"/>
              </a:ext>
            </a:extLst>
          </p:cNvPr>
          <p:cNvSpPr/>
          <p:nvPr/>
        </p:nvSpPr>
        <p:spPr>
          <a:xfrm>
            <a:off x="10237350" y="970047"/>
            <a:ext cx="997506" cy="90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800" dirty="0">
                <a:ln w="0"/>
                <a:solidFill>
                  <a:schemeClr val="tx1"/>
                </a:solidFill>
                <a:effectLst>
                  <a:outerShdw blurRad="38100" dist="19050" dir="2700000" algn="tl" rotWithShape="0">
                    <a:schemeClr val="dk1">
                      <a:alpha val="40000"/>
                    </a:schemeClr>
                  </a:outerShdw>
                </a:effectLst>
              </a:rPr>
              <a:t>22</a:t>
            </a:r>
          </a:p>
        </p:txBody>
      </p:sp>
    </p:spTree>
    <p:extLst>
      <p:ext uri="{BB962C8B-B14F-4D97-AF65-F5344CB8AC3E}">
        <p14:creationId xmlns:p14="http://schemas.microsoft.com/office/powerpoint/2010/main" val="27286843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17102C9D-F9A0-97B1-7936-B4B4D981173F}"/>
              </a:ext>
            </a:extLst>
          </p:cNvPr>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dirty="0">
                <a:latin typeface="Work Sans Black" pitchFamily="2" charset="0"/>
                <a:ea typeface="+mj-ea"/>
                <a:cs typeface="+mj-cs"/>
              </a:rPr>
              <a:t>Our Trades</a:t>
            </a:r>
          </a:p>
        </p:txBody>
      </p:sp>
      <p:sp>
        <p:nvSpPr>
          <p:cNvPr id="74" name="Rectangle 7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D040AF-EE39-0D89-CB3C-F1A1C664B674}"/>
              </a:ext>
            </a:extLst>
          </p:cNvPr>
          <p:cNvSpPr>
            <a:spLocks noGrp="1"/>
          </p:cNvSpPr>
          <p:nvPr>
            <p:ph idx="1"/>
          </p:nvPr>
        </p:nvSpPr>
        <p:spPr>
          <a:xfrm>
            <a:off x="645066" y="2031101"/>
            <a:ext cx="4390958" cy="3511943"/>
          </a:xfrm>
        </p:spPr>
        <p:txBody>
          <a:bodyPr vert="horz" lIns="91440" tIns="45720" rIns="91440" bIns="45720" numCol="2" rtlCol="0" anchor="ctr">
            <a:normAutofit fontScale="85000" lnSpcReduction="10000"/>
          </a:bodyPr>
          <a:lstStyle/>
          <a:p>
            <a:r>
              <a:rPr lang="en-US" sz="1500" dirty="0">
                <a:latin typeface="Work Sans" pitchFamily="2" charset="0"/>
              </a:rPr>
              <a:t>Bricklayer</a:t>
            </a:r>
          </a:p>
          <a:p>
            <a:r>
              <a:rPr lang="en-US" sz="1500" dirty="0">
                <a:latin typeface="Work Sans" pitchFamily="2" charset="0"/>
              </a:rPr>
              <a:t>Carpenter</a:t>
            </a:r>
          </a:p>
          <a:p>
            <a:r>
              <a:rPr lang="en-US" sz="1500" dirty="0"/>
              <a:t>Concrete Finisher</a:t>
            </a:r>
          </a:p>
          <a:p>
            <a:r>
              <a:rPr lang="en-US" sz="1500" dirty="0">
                <a:latin typeface="Work Sans" pitchFamily="2" charset="0"/>
              </a:rPr>
              <a:t>Construction Craft Worker</a:t>
            </a:r>
          </a:p>
          <a:p>
            <a:r>
              <a:rPr lang="en-US" sz="1500" dirty="0">
                <a:latin typeface="Work Sans" pitchFamily="2" charset="0"/>
              </a:rPr>
              <a:t>Crane Operator</a:t>
            </a:r>
          </a:p>
          <a:p>
            <a:r>
              <a:rPr lang="en-US" sz="1500" dirty="0">
                <a:latin typeface="Work Sans" pitchFamily="2" charset="0"/>
              </a:rPr>
              <a:t>Drywall Finisher</a:t>
            </a:r>
          </a:p>
          <a:p>
            <a:r>
              <a:rPr lang="en-US" sz="1500" dirty="0">
                <a:latin typeface="Work Sans" pitchFamily="2" charset="0"/>
              </a:rPr>
              <a:t>Electrician</a:t>
            </a:r>
          </a:p>
          <a:p>
            <a:r>
              <a:rPr lang="en-US" sz="1500" dirty="0">
                <a:latin typeface="Work Sans" pitchFamily="2" charset="0"/>
              </a:rPr>
              <a:t>Glazier</a:t>
            </a:r>
          </a:p>
          <a:p>
            <a:r>
              <a:rPr lang="en-US" sz="1500" dirty="0">
                <a:latin typeface="Work Sans" pitchFamily="2" charset="0"/>
              </a:rPr>
              <a:t>Hazardous Materials Abatement Worker</a:t>
            </a:r>
          </a:p>
          <a:p>
            <a:r>
              <a:rPr lang="en-US" sz="1500" dirty="0">
                <a:latin typeface="Work Sans" pitchFamily="2" charset="0"/>
              </a:rPr>
              <a:t>Heavy Equipment Operator</a:t>
            </a:r>
            <a:br>
              <a:rPr lang="en-US" sz="1500" dirty="0">
                <a:latin typeface="Work Sans" pitchFamily="2" charset="0"/>
              </a:rPr>
            </a:br>
            <a:endParaRPr lang="en-US" sz="1500" dirty="0">
              <a:latin typeface="Work Sans" pitchFamily="2" charset="0"/>
            </a:endParaRPr>
          </a:p>
          <a:p>
            <a:r>
              <a:rPr lang="en-US" sz="1500" dirty="0">
                <a:latin typeface="Work Sans" pitchFamily="2" charset="0"/>
              </a:rPr>
              <a:t>Insulator</a:t>
            </a:r>
          </a:p>
          <a:p>
            <a:r>
              <a:rPr lang="en-US" sz="1500" dirty="0">
                <a:latin typeface="Work Sans" pitchFamily="2" charset="0"/>
              </a:rPr>
              <a:t>Ironworker</a:t>
            </a:r>
          </a:p>
          <a:p>
            <a:r>
              <a:rPr lang="en-US" sz="1500" dirty="0">
                <a:latin typeface="Work Sans" pitchFamily="2" charset="0"/>
              </a:rPr>
              <a:t>Painter / Decorator</a:t>
            </a:r>
          </a:p>
          <a:p>
            <a:r>
              <a:rPr lang="en-US" sz="1500" dirty="0">
                <a:latin typeface="Work Sans" pitchFamily="2" charset="0"/>
              </a:rPr>
              <a:t>Plumber</a:t>
            </a:r>
          </a:p>
          <a:p>
            <a:r>
              <a:rPr lang="en-US" sz="1500" dirty="0">
                <a:latin typeface="Work Sans" pitchFamily="2" charset="0"/>
              </a:rPr>
              <a:t>Refrigeration Mechanic</a:t>
            </a:r>
          </a:p>
          <a:p>
            <a:r>
              <a:rPr lang="en-US" sz="1500" dirty="0">
                <a:latin typeface="Work Sans" pitchFamily="2" charset="0"/>
              </a:rPr>
              <a:t>Scaffolder</a:t>
            </a:r>
          </a:p>
          <a:p>
            <a:r>
              <a:rPr lang="en-US" sz="1500" dirty="0">
                <a:latin typeface="Work Sans" pitchFamily="2" charset="0"/>
              </a:rPr>
              <a:t>Sheet Metal Worker </a:t>
            </a:r>
          </a:p>
          <a:p>
            <a:r>
              <a:rPr lang="en-US" sz="1500" dirty="0"/>
              <a:t>Sprinklerfitter</a:t>
            </a:r>
          </a:p>
          <a:p>
            <a:r>
              <a:rPr lang="en-US" sz="1500" dirty="0"/>
              <a:t>Steamfitter </a:t>
            </a:r>
            <a:r>
              <a:rPr lang="en-US" sz="1500" dirty="0">
                <a:latin typeface="Work Sans" pitchFamily="2" charset="0"/>
              </a:rPr>
              <a:t>/ Pipefitter</a:t>
            </a:r>
          </a:p>
          <a:p>
            <a:r>
              <a:rPr lang="en-US" sz="1500" dirty="0">
                <a:latin typeface="Work Sans" pitchFamily="2" charset="0"/>
              </a:rPr>
              <a:t>Teamster</a:t>
            </a:r>
          </a:p>
          <a:p>
            <a:r>
              <a:rPr lang="en-US" sz="1500" dirty="0">
                <a:latin typeface="Work Sans" pitchFamily="2" charset="0"/>
              </a:rPr>
              <a:t>Wall &amp; Ceiling Installer</a:t>
            </a:r>
          </a:p>
          <a:p>
            <a:pPr marL="0" indent="0">
              <a:buNone/>
            </a:pPr>
            <a:endParaRPr lang="en-US" sz="1500" dirty="0">
              <a:latin typeface="Work Sans" pitchFamily="2" charset="0"/>
            </a:endParaRPr>
          </a:p>
        </p:txBody>
      </p:sp>
      <p:sp>
        <p:nvSpPr>
          <p:cNvPr id="76" name="Rectangle 7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text, person&#10;&#10;Description automatically generated">
            <a:extLst>
              <a:ext uri="{FF2B5EF4-FFF2-40B4-BE49-F238E27FC236}">
                <a16:creationId xmlns:a16="http://schemas.microsoft.com/office/drawing/2014/main" id="{EE7E0105-988A-DC4D-76F5-D1D9A514E2D3}"/>
              </a:ext>
            </a:extLst>
          </p:cNvPr>
          <p:cNvPicPr>
            <a:picLocks noChangeAspect="1"/>
          </p:cNvPicPr>
          <p:nvPr/>
        </p:nvPicPr>
        <p:blipFill rotWithShape="1">
          <a:blip r:embed="rId3">
            <a:extLst>
              <a:ext uri="{28A0092B-C50C-407E-A947-70E740481C1C}">
                <a14:useLocalDpi xmlns:a14="http://schemas.microsoft.com/office/drawing/2010/main" val="0"/>
              </a:ext>
            </a:extLst>
          </a:blip>
          <a:srcRect t="5399"/>
          <a:stretch/>
        </p:blipFill>
        <p:spPr>
          <a:xfrm>
            <a:off x="5987738" y="650494"/>
            <a:ext cx="5628018" cy="5324142"/>
          </a:xfrm>
          <a:prstGeom prst="rect">
            <a:avLst/>
          </a:prstGeom>
        </p:spPr>
      </p:pic>
      <p:sp>
        <p:nvSpPr>
          <p:cNvPr id="2" name="TextBox 1">
            <a:extLst>
              <a:ext uri="{FF2B5EF4-FFF2-40B4-BE49-F238E27FC236}">
                <a16:creationId xmlns:a16="http://schemas.microsoft.com/office/drawing/2014/main" id="{95E72E7D-3D15-C439-B84F-9DB206E80E55}"/>
              </a:ext>
            </a:extLst>
          </p:cNvPr>
          <p:cNvSpPr txBox="1"/>
          <p:nvPr/>
        </p:nvSpPr>
        <p:spPr>
          <a:xfrm>
            <a:off x="576244" y="5847802"/>
            <a:ext cx="4282983" cy="4683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b="1" dirty="0">
                <a:latin typeface="Work Sans" pitchFamily="2" charset="0"/>
                <a:ea typeface="+mj-ea"/>
                <a:cs typeface="+mj-cs"/>
              </a:rPr>
              <a:t>This is just the beginning…</a:t>
            </a:r>
          </a:p>
        </p:txBody>
      </p:sp>
    </p:spTree>
    <p:extLst>
      <p:ext uri="{BB962C8B-B14F-4D97-AF65-F5344CB8AC3E}">
        <p14:creationId xmlns:p14="http://schemas.microsoft.com/office/powerpoint/2010/main" val="2619184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17102C9D-F9A0-97B1-7936-B4B4D981173F}"/>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latin typeface="Work Sans Black" pitchFamily="2" charset="0"/>
                <a:ea typeface="+mj-ea"/>
                <a:cs typeface="+mj-cs"/>
              </a:rPr>
              <a:t>Wages</a:t>
            </a:r>
          </a:p>
        </p:txBody>
      </p:sp>
      <p:grpSp>
        <p:nvGrpSpPr>
          <p:cNvPr id="58" name="Group 5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9" name="Rectangle 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8F828505-00B8-7F36-5595-2AAEDF54BB05}"/>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400" b="1" dirty="0">
                <a:latin typeface="Work Sans" pitchFamily="2" charset="0"/>
              </a:rPr>
              <a:t>Earn while you learn: </a:t>
            </a:r>
            <a:r>
              <a:rPr lang="en-US" sz="2400" dirty="0">
                <a:latin typeface="Work Sans" pitchFamily="2" charset="0"/>
              </a:rPr>
              <a:t>EI available during technical training and your apprenticeship</a:t>
            </a:r>
          </a:p>
          <a:p>
            <a:r>
              <a:rPr lang="en-US" sz="2400" dirty="0">
                <a:latin typeface="Work Sans" pitchFamily="2" charset="0"/>
              </a:rPr>
              <a:t>College graduates can earn over </a:t>
            </a:r>
            <a:r>
              <a:rPr lang="en-US" sz="2400" b="1" dirty="0">
                <a:latin typeface="Work Sans" pitchFamily="2" charset="0"/>
              </a:rPr>
              <a:t>$50 an hour</a:t>
            </a:r>
          </a:p>
          <a:p>
            <a:r>
              <a:rPr lang="en-US" sz="2400" dirty="0">
                <a:latin typeface="Work Sans" pitchFamily="2" charset="0"/>
              </a:rPr>
              <a:t>Benefits and pension are in addition to these rates</a:t>
            </a:r>
          </a:p>
        </p:txBody>
      </p:sp>
      <p:sp>
        <p:nvSpPr>
          <p:cNvPr id="64" name="Rectangle 6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342D4ED-237A-7187-F81F-24365EBAB3E1}"/>
              </a:ext>
            </a:extLst>
          </p:cNvPr>
          <p:cNvPicPr>
            <a:picLocks noChangeAspect="1"/>
          </p:cNvPicPr>
          <p:nvPr/>
        </p:nvPicPr>
        <p:blipFill rotWithShape="1">
          <a:blip r:embed="rId3"/>
          <a:srcRect t="7406" r="-2" b="15042"/>
          <a:stretch/>
        </p:blipFill>
        <p:spPr>
          <a:xfrm>
            <a:off x="5977788" y="799352"/>
            <a:ext cx="5425410" cy="5259296"/>
          </a:xfrm>
          <a:prstGeom prst="rect">
            <a:avLst/>
          </a:prstGeom>
        </p:spPr>
      </p:pic>
    </p:spTree>
    <p:extLst>
      <p:ext uri="{BB962C8B-B14F-4D97-AF65-F5344CB8AC3E}">
        <p14:creationId xmlns:p14="http://schemas.microsoft.com/office/powerpoint/2010/main" val="4099844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17102C9D-F9A0-97B1-7936-B4B4D981173F}"/>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latin typeface="Work Sans Black" pitchFamily="2" charset="0"/>
                <a:ea typeface="+mj-ea"/>
                <a:cs typeface="+mj-cs"/>
              </a:rPr>
              <a:t>Lifestyle</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8F828505-00B8-7F36-5595-2AAEDF54BB05}"/>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3200" b="1" dirty="0">
                <a:latin typeface="Work Sans" pitchFamily="2" charset="0"/>
              </a:rPr>
              <a:t>Fund what you really want to do.</a:t>
            </a:r>
          </a:p>
          <a:p>
            <a:r>
              <a:rPr lang="en-US" sz="2400" dirty="0">
                <a:latin typeface="Work Sans" pitchFamily="2" charset="0"/>
              </a:rPr>
              <a:t>Good wages </a:t>
            </a:r>
          </a:p>
          <a:p>
            <a:r>
              <a:rPr lang="en-US" sz="2400" dirty="0">
                <a:latin typeface="Work Sans" pitchFamily="2" charset="0"/>
              </a:rPr>
              <a:t>Work-life balance</a:t>
            </a:r>
          </a:p>
          <a:p>
            <a:r>
              <a:rPr lang="en-US" sz="2400" dirty="0">
                <a:latin typeface="Work Sans" pitchFamily="2" charset="0"/>
              </a:rPr>
              <a:t>Travel</a:t>
            </a:r>
          </a:p>
          <a:p>
            <a:r>
              <a:rPr lang="en-US" sz="2400" dirty="0">
                <a:latin typeface="Work Sans" pitchFamily="2" charset="0"/>
              </a:rPr>
              <a:t>Flexibility</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hiking in the mountains&#10;&#10;Description automatically generated with low confidence">
            <a:extLst>
              <a:ext uri="{FF2B5EF4-FFF2-40B4-BE49-F238E27FC236}">
                <a16:creationId xmlns:a16="http://schemas.microsoft.com/office/drawing/2014/main" id="{190971F8-C3C4-B64B-AD18-A91315E2B0BB}"/>
              </a:ext>
            </a:extLst>
          </p:cNvPr>
          <p:cNvPicPr>
            <a:picLocks noChangeAspect="1"/>
          </p:cNvPicPr>
          <p:nvPr/>
        </p:nvPicPr>
        <p:blipFill rotWithShape="1">
          <a:blip r:embed="rId3">
            <a:extLst>
              <a:ext uri="{28A0092B-C50C-407E-A947-70E740481C1C}">
                <a14:useLocalDpi xmlns:a14="http://schemas.microsoft.com/office/drawing/2010/main" val="0"/>
              </a:ext>
            </a:extLst>
          </a:blip>
          <a:srcRect l="26520" r="4622" b="1"/>
          <a:stretch/>
        </p:blipFill>
        <p:spPr>
          <a:xfrm>
            <a:off x="5977788" y="799352"/>
            <a:ext cx="5425410" cy="5259296"/>
          </a:xfrm>
          <a:prstGeom prst="rect">
            <a:avLst/>
          </a:prstGeom>
        </p:spPr>
      </p:pic>
    </p:spTree>
    <p:extLst>
      <p:ext uri="{BB962C8B-B14F-4D97-AF65-F5344CB8AC3E}">
        <p14:creationId xmlns:p14="http://schemas.microsoft.com/office/powerpoint/2010/main" val="37290193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Arc 3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3F9CB1B-7AFD-5D98-CC15-1170DEAC83F6}"/>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Interested?</a:t>
            </a:r>
          </a:p>
        </p:txBody>
      </p:sp>
      <p:sp>
        <p:nvSpPr>
          <p:cNvPr id="36" name="Freeform: Shape 3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picture containing clothing, metalworking, welding, metalsmith&#10;&#10;Description automatically generated">
            <a:extLst>
              <a:ext uri="{FF2B5EF4-FFF2-40B4-BE49-F238E27FC236}">
                <a16:creationId xmlns:a16="http://schemas.microsoft.com/office/drawing/2014/main" id="{94CFC09B-14CB-4020-C58F-8643420C8973}"/>
              </a:ext>
            </a:extLst>
          </p:cNvPr>
          <p:cNvPicPr>
            <a:picLocks noChangeAspect="1"/>
          </p:cNvPicPr>
          <p:nvPr/>
        </p:nvPicPr>
        <p:blipFill rotWithShape="1">
          <a:blip r:embed="rId3">
            <a:extLst>
              <a:ext uri="{28A0092B-C50C-407E-A947-70E740481C1C}">
                <a14:useLocalDpi xmlns:a14="http://schemas.microsoft.com/office/drawing/2010/main" val="0"/>
              </a:ext>
            </a:extLst>
          </a:blip>
          <a:srcRect t="23124" r="-1" b="12411"/>
          <a:stretch/>
        </p:blipFill>
        <p:spPr>
          <a:xfrm>
            <a:off x="703182" y="1028560"/>
            <a:ext cx="4777381" cy="46311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5894962" y="1984443"/>
            <a:ext cx="5458838" cy="4192520"/>
          </a:xfrm>
        </p:spPr>
        <p:txBody>
          <a:bodyPr vert="horz" lIns="91440" tIns="45720" rIns="91440" bIns="45720" rtlCol="0">
            <a:normAutofit/>
          </a:bodyPr>
          <a:lstStyle/>
          <a:p>
            <a:pPr marL="0" indent="0">
              <a:buNone/>
            </a:pPr>
            <a:r>
              <a:rPr lang="en-US" sz="2600" dirty="0">
                <a:latin typeface="+mn-lt"/>
              </a:rPr>
              <a:t>The College of the BC Building Trades is an association of training providers affiliated with construction unions that belong to the BC Building Trades. </a:t>
            </a:r>
          </a:p>
          <a:p>
            <a:pPr marL="0" indent="0">
              <a:buNone/>
            </a:pPr>
            <a:r>
              <a:rPr lang="en-US" sz="2600" dirty="0">
                <a:latin typeface="+mn-lt"/>
              </a:rPr>
              <a:t>In partnership with SkillPlan, we offer learning resources and tutoring to help you get started.</a:t>
            </a:r>
          </a:p>
          <a:p>
            <a:pPr marL="0" indent="0">
              <a:buNone/>
            </a:pPr>
            <a:endParaRPr lang="en-US" sz="2600" dirty="0">
              <a:latin typeface="+mn-lt"/>
            </a:endParaRPr>
          </a:p>
          <a:p>
            <a:pPr marL="0" indent="0">
              <a:buNone/>
            </a:pPr>
            <a:r>
              <a:rPr lang="en-US" sz="2600" b="1" dirty="0">
                <a:latin typeface="+mn-lt"/>
              </a:rPr>
              <a:t>collegeofthebcbt.ca</a:t>
            </a:r>
          </a:p>
        </p:txBody>
      </p:sp>
    </p:spTree>
    <p:extLst>
      <p:ext uri="{BB962C8B-B14F-4D97-AF65-F5344CB8AC3E}">
        <p14:creationId xmlns:p14="http://schemas.microsoft.com/office/powerpoint/2010/main" val="11844395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1506200" cy="6858000"/>
            <a:chOff x="0" y="0"/>
            <a:chExt cx="17259300" cy="10287000"/>
          </a:xfrm>
        </p:grpSpPr>
        <p:sp>
          <p:nvSpPr>
            <p:cNvPr id="3" name="object 3"/>
            <p:cNvSpPr/>
            <p:nvPr/>
          </p:nvSpPr>
          <p:spPr>
            <a:xfrm>
              <a:off x="7324343" y="1028700"/>
              <a:ext cx="9935210" cy="8229600"/>
            </a:xfrm>
            <a:custGeom>
              <a:avLst/>
              <a:gdLst/>
              <a:ahLst/>
              <a:cxnLst/>
              <a:rect l="l" t="t" r="r" b="b"/>
              <a:pathLst>
                <a:path w="9935210" h="8229600">
                  <a:moveTo>
                    <a:pt x="9934956" y="0"/>
                  </a:moveTo>
                  <a:lnTo>
                    <a:pt x="0" y="0"/>
                  </a:lnTo>
                  <a:lnTo>
                    <a:pt x="0" y="8229600"/>
                  </a:lnTo>
                  <a:lnTo>
                    <a:pt x="9934956" y="8229600"/>
                  </a:lnTo>
                  <a:lnTo>
                    <a:pt x="9934956" y="0"/>
                  </a:lnTo>
                  <a:close/>
                </a:path>
              </a:pathLst>
            </a:custGeom>
            <a:solidFill>
              <a:srgbClr val="FEC641"/>
            </a:solidFill>
          </p:spPr>
          <p:txBody>
            <a:bodyPr wrap="square" lIns="0" tIns="0" rIns="0" bIns="0" rtlCol="0"/>
            <a:lstStyle/>
            <a:p>
              <a:pPr defTabSz="609630">
                <a:defRPr/>
              </a:pPr>
              <a:endParaRPr sz="1200" kern="0">
                <a:solidFill>
                  <a:sysClr val="windowText" lastClr="000000"/>
                </a:solidFill>
              </a:endParaRPr>
            </a:p>
          </p:txBody>
        </p:sp>
        <p:pic>
          <p:nvPicPr>
            <p:cNvPr id="4" name="object 4"/>
            <p:cNvPicPr/>
            <p:nvPr/>
          </p:nvPicPr>
          <p:blipFill>
            <a:blip r:embed="rId2" cstate="print"/>
            <a:stretch>
              <a:fillRect/>
            </a:stretch>
          </p:blipFill>
          <p:spPr>
            <a:xfrm>
              <a:off x="0" y="0"/>
              <a:ext cx="7333487" cy="10286996"/>
            </a:xfrm>
            <a:prstGeom prst="rect">
              <a:avLst/>
            </a:prstGeom>
          </p:spPr>
        </p:pic>
        <p:sp>
          <p:nvSpPr>
            <p:cNvPr id="5" name="object 5"/>
            <p:cNvSpPr/>
            <p:nvPr/>
          </p:nvSpPr>
          <p:spPr>
            <a:xfrm>
              <a:off x="1028700" y="1028700"/>
              <a:ext cx="6304915" cy="8229600"/>
            </a:xfrm>
            <a:custGeom>
              <a:avLst/>
              <a:gdLst/>
              <a:ahLst/>
              <a:cxnLst/>
              <a:rect l="l" t="t" r="r" b="b"/>
              <a:pathLst>
                <a:path w="6304915" h="8229600">
                  <a:moveTo>
                    <a:pt x="6304788" y="0"/>
                  </a:moveTo>
                  <a:lnTo>
                    <a:pt x="0" y="0"/>
                  </a:lnTo>
                  <a:lnTo>
                    <a:pt x="0" y="8229600"/>
                  </a:lnTo>
                  <a:lnTo>
                    <a:pt x="6304788" y="8229600"/>
                  </a:lnTo>
                  <a:lnTo>
                    <a:pt x="6304788" y="0"/>
                  </a:lnTo>
                  <a:close/>
                </a:path>
              </a:pathLst>
            </a:custGeom>
            <a:solidFill>
              <a:srgbClr val="FFFFFF">
                <a:alpha val="74900"/>
              </a:srgbClr>
            </a:solidFill>
          </p:spPr>
          <p:txBody>
            <a:bodyPr wrap="square" lIns="0" tIns="0" rIns="0" bIns="0" rtlCol="0"/>
            <a:lstStyle/>
            <a:p>
              <a:pPr defTabSz="609630">
                <a:defRPr/>
              </a:pPr>
              <a:endParaRPr sz="1200" kern="0">
                <a:solidFill>
                  <a:sysClr val="windowText" lastClr="000000"/>
                </a:solidFill>
              </a:endParaRPr>
            </a:p>
          </p:txBody>
        </p:sp>
        <p:sp>
          <p:nvSpPr>
            <p:cNvPr id="6" name="object 6"/>
            <p:cNvSpPr/>
            <p:nvPr/>
          </p:nvSpPr>
          <p:spPr>
            <a:xfrm>
              <a:off x="8913241" y="4830216"/>
              <a:ext cx="6408420" cy="461009"/>
            </a:xfrm>
            <a:custGeom>
              <a:avLst/>
              <a:gdLst/>
              <a:ahLst/>
              <a:cxnLst/>
              <a:rect l="l" t="t" r="r" b="b"/>
              <a:pathLst>
                <a:path w="6408419" h="461010">
                  <a:moveTo>
                    <a:pt x="461264" y="230416"/>
                  </a:moveTo>
                  <a:lnTo>
                    <a:pt x="458673" y="217119"/>
                  </a:lnTo>
                  <a:lnTo>
                    <a:pt x="450900" y="205447"/>
                  </a:lnTo>
                  <a:lnTo>
                    <a:pt x="439204" y="197675"/>
                  </a:lnTo>
                  <a:lnTo>
                    <a:pt x="425894" y="195084"/>
                  </a:lnTo>
                  <a:lnTo>
                    <a:pt x="412584" y="197675"/>
                  </a:lnTo>
                  <a:lnTo>
                    <a:pt x="400888" y="205447"/>
                  </a:lnTo>
                  <a:lnTo>
                    <a:pt x="266001" y="340207"/>
                  </a:lnTo>
                  <a:lnTo>
                    <a:pt x="266014" y="35331"/>
                  </a:lnTo>
                  <a:lnTo>
                    <a:pt x="263232" y="21564"/>
                  </a:lnTo>
                  <a:lnTo>
                    <a:pt x="255651" y="10337"/>
                  </a:lnTo>
                  <a:lnTo>
                    <a:pt x="244411" y="2768"/>
                  </a:lnTo>
                  <a:lnTo>
                    <a:pt x="230657" y="0"/>
                  </a:lnTo>
                  <a:lnTo>
                    <a:pt x="216890" y="2768"/>
                  </a:lnTo>
                  <a:lnTo>
                    <a:pt x="205651" y="10337"/>
                  </a:lnTo>
                  <a:lnTo>
                    <a:pt x="198081" y="21564"/>
                  </a:lnTo>
                  <a:lnTo>
                    <a:pt x="195300" y="35331"/>
                  </a:lnTo>
                  <a:lnTo>
                    <a:pt x="195300" y="340207"/>
                  </a:lnTo>
                  <a:lnTo>
                    <a:pt x="60363" y="205384"/>
                  </a:lnTo>
                  <a:lnTo>
                    <a:pt x="48666" y="197624"/>
                  </a:lnTo>
                  <a:lnTo>
                    <a:pt x="35369" y="195033"/>
                  </a:lnTo>
                  <a:lnTo>
                    <a:pt x="22059" y="197624"/>
                  </a:lnTo>
                  <a:lnTo>
                    <a:pt x="10363" y="205384"/>
                  </a:lnTo>
                  <a:lnTo>
                    <a:pt x="2590" y="217081"/>
                  </a:lnTo>
                  <a:lnTo>
                    <a:pt x="0" y="230378"/>
                  </a:lnTo>
                  <a:lnTo>
                    <a:pt x="2590" y="243662"/>
                  </a:lnTo>
                  <a:lnTo>
                    <a:pt x="204838" y="449681"/>
                  </a:lnTo>
                  <a:lnTo>
                    <a:pt x="230657" y="460857"/>
                  </a:lnTo>
                  <a:lnTo>
                    <a:pt x="238036" y="460082"/>
                  </a:lnTo>
                  <a:lnTo>
                    <a:pt x="450900" y="255397"/>
                  </a:lnTo>
                  <a:lnTo>
                    <a:pt x="458673" y="243713"/>
                  </a:lnTo>
                  <a:lnTo>
                    <a:pt x="461264" y="230416"/>
                  </a:lnTo>
                  <a:close/>
                </a:path>
                <a:path w="6408419" h="461010">
                  <a:moveTo>
                    <a:pt x="3391916" y="230416"/>
                  </a:moveTo>
                  <a:lnTo>
                    <a:pt x="3389338" y="217119"/>
                  </a:lnTo>
                  <a:lnTo>
                    <a:pt x="3381603" y="205447"/>
                  </a:lnTo>
                  <a:lnTo>
                    <a:pt x="3369932" y="197675"/>
                  </a:lnTo>
                  <a:lnTo>
                    <a:pt x="3356673" y="195084"/>
                  </a:lnTo>
                  <a:lnTo>
                    <a:pt x="3343402" y="197675"/>
                  </a:lnTo>
                  <a:lnTo>
                    <a:pt x="3331743" y="205447"/>
                  </a:lnTo>
                  <a:lnTo>
                    <a:pt x="3197301" y="340207"/>
                  </a:lnTo>
                  <a:lnTo>
                    <a:pt x="3197301" y="35331"/>
                  </a:lnTo>
                  <a:lnTo>
                    <a:pt x="3194532" y="21564"/>
                  </a:lnTo>
                  <a:lnTo>
                    <a:pt x="3186988" y="10337"/>
                  </a:lnTo>
                  <a:lnTo>
                    <a:pt x="3175787" y="2768"/>
                  </a:lnTo>
                  <a:lnTo>
                    <a:pt x="3162071" y="0"/>
                  </a:lnTo>
                  <a:lnTo>
                    <a:pt x="3148342" y="2768"/>
                  </a:lnTo>
                  <a:lnTo>
                    <a:pt x="3137141" y="10337"/>
                  </a:lnTo>
                  <a:lnTo>
                    <a:pt x="3129597" y="21564"/>
                  </a:lnTo>
                  <a:lnTo>
                    <a:pt x="3126829" y="35331"/>
                  </a:lnTo>
                  <a:lnTo>
                    <a:pt x="3126829" y="340207"/>
                  </a:lnTo>
                  <a:lnTo>
                    <a:pt x="2992336" y="205384"/>
                  </a:lnTo>
                  <a:lnTo>
                    <a:pt x="2980677" y="197624"/>
                  </a:lnTo>
                  <a:lnTo>
                    <a:pt x="2967405" y="195033"/>
                  </a:lnTo>
                  <a:lnTo>
                    <a:pt x="2954147" y="197624"/>
                  </a:lnTo>
                  <a:lnTo>
                    <a:pt x="2942488" y="205384"/>
                  </a:lnTo>
                  <a:lnTo>
                    <a:pt x="2934741" y="217081"/>
                  </a:lnTo>
                  <a:lnTo>
                    <a:pt x="2932163" y="230378"/>
                  </a:lnTo>
                  <a:lnTo>
                    <a:pt x="2934741" y="243662"/>
                  </a:lnTo>
                  <a:lnTo>
                    <a:pt x="3136341" y="449681"/>
                  </a:lnTo>
                  <a:lnTo>
                    <a:pt x="3162071" y="460857"/>
                  </a:lnTo>
                  <a:lnTo>
                    <a:pt x="3169424" y="460082"/>
                  </a:lnTo>
                  <a:lnTo>
                    <a:pt x="3381603" y="255397"/>
                  </a:lnTo>
                  <a:lnTo>
                    <a:pt x="3389338" y="243713"/>
                  </a:lnTo>
                  <a:lnTo>
                    <a:pt x="3391916" y="230416"/>
                  </a:lnTo>
                  <a:close/>
                </a:path>
                <a:path w="6408419" h="461010">
                  <a:moveTo>
                    <a:pt x="6407912" y="230416"/>
                  </a:moveTo>
                  <a:lnTo>
                    <a:pt x="6405321" y="217119"/>
                  </a:lnTo>
                  <a:lnTo>
                    <a:pt x="6397549" y="205447"/>
                  </a:lnTo>
                  <a:lnTo>
                    <a:pt x="6385852" y="197675"/>
                  </a:lnTo>
                  <a:lnTo>
                    <a:pt x="6372542" y="195084"/>
                  </a:lnTo>
                  <a:lnTo>
                    <a:pt x="6359233" y="197675"/>
                  </a:lnTo>
                  <a:lnTo>
                    <a:pt x="6347536" y="205447"/>
                  </a:lnTo>
                  <a:lnTo>
                    <a:pt x="6212649" y="340207"/>
                  </a:lnTo>
                  <a:lnTo>
                    <a:pt x="6212662" y="35331"/>
                  </a:lnTo>
                  <a:lnTo>
                    <a:pt x="6209881" y="21564"/>
                  </a:lnTo>
                  <a:lnTo>
                    <a:pt x="6202299" y="10337"/>
                  </a:lnTo>
                  <a:lnTo>
                    <a:pt x="6191059" y="2768"/>
                  </a:lnTo>
                  <a:lnTo>
                    <a:pt x="6177305" y="0"/>
                  </a:lnTo>
                  <a:lnTo>
                    <a:pt x="6163538" y="2768"/>
                  </a:lnTo>
                  <a:lnTo>
                    <a:pt x="6152299" y="10337"/>
                  </a:lnTo>
                  <a:lnTo>
                    <a:pt x="6144730" y="21564"/>
                  </a:lnTo>
                  <a:lnTo>
                    <a:pt x="6141948" y="35331"/>
                  </a:lnTo>
                  <a:lnTo>
                    <a:pt x="6141948" y="340207"/>
                  </a:lnTo>
                  <a:lnTo>
                    <a:pt x="6007011" y="205384"/>
                  </a:lnTo>
                  <a:lnTo>
                    <a:pt x="5995314" y="197624"/>
                  </a:lnTo>
                  <a:lnTo>
                    <a:pt x="5982017" y="195033"/>
                  </a:lnTo>
                  <a:lnTo>
                    <a:pt x="5968708" y="197624"/>
                  </a:lnTo>
                  <a:lnTo>
                    <a:pt x="5957011" y="205384"/>
                  </a:lnTo>
                  <a:lnTo>
                    <a:pt x="5949239" y="217081"/>
                  </a:lnTo>
                  <a:lnTo>
                    <a:pt x="5946648" y="230378"/>
                  </a:lnTo>
                  <a:lnTo>
                    <a:pt x="5949239" y="243662"/>
                  </a:lnTo>
                  <a:lnTo>
                    <a:pt x="6151486" y="449681"/>
                  </a:lnTo>
                  <a:lnTo>
                    <a:pt x="6177305" y="460857"/>
                  </a:lnTo>
                  <a:lnTo>
                    <a:pt x="6184684" y="460082"/>
                  </a:lnTo>
                  <a:lnTo>
                    <a:pt x="6397549" y="255397"/>
                  </a:lnTo>
                  <a:lnTo>
                    <a:pt x="6405321" y="243713"/>
                  </a:lnTo>
                  <a:lnTo>
                    <a:pt x="6407912" y="230416"/>
                  </a:lnTo>
                  <a:close/>
                </a:path>
              </a:pathLst>
            </a:custGeom>
            <a:solidFill>
              <a:schemeClr val="tx1"/>
            </a:solidFill>
          </p:spPr>
          <p:txBody>
            <a:bodyPr wrap="square" lIns="0" tIns="0" rIns="0" bIns="0" rtlCol="0"/>
            <a:lstStyle/>
            <a:p>
              <a:pPr defTabSz="609630">
                <a:defRPr/>
              </a:pPr>
              <a:endParaRPr sz="1200" kern="0">
                <a:solidFill>
                  <a:sysClr val="windowText" lastClr="000000"/>
                </a:solidFill>
              </a:endParaRPr>
            </a:p>
          </p:txBody>
        </p:sp>
        <p:sp>
          <p:nvSpPr>
            <p:cNvPr id="7" name="object 7"/>
            <p:cNvSpPr/>
            <p:nvPr/>
          </p:nvSpPr>
          <p:spPr>
            <a:xfrm>
              <a:off x="8141208" y="2467355"/>
              <a:ext cx="7952740" cy="2016760"/>
            </a:xfrm>
            <a:custGeom>
              <a:avLst/>
              <a:gdLst/>
              <a:ahLst/>
              <a:cxnLst/>
              <a:rect l="l" t="t" r="r" b="b"/>
              <a:pathLst>
                <a:path w="7952740" h="2016760">
                  <a:moveTo>
                    <a:pt x="2005584" y="1008126"/>
                  </a:moveTo>
                  <a:lnTo>
                    <a:pt x="2004428" y="959446"/>
                  </a:lnTo>
                  <a:lnTo>
                    <a:pt x="2000999" y="911352"/>
                  </a:lnTo>
                  <a:lnTo>
                    <a:pt x="1995347" y="863892"/>
                  </a:lnTo>
                  <a:lnTo>
                    <a:pt x="1987524" y="817143"/>
                  </a:lnTo>
                  <a:lnTo>
                    <a:pt x="1977593" y="771144"/>
                  </a:lnTo>
                  <a:lnTo>
                    <a:pt x="1965579" y="725957"/>
                  </a:lnTo>
                  <a:lnTo>
                    <a:pt x="1951570" y="681621"/>
                  </a:lnTo>
                  <a:lnTo>
                    <a:pt x="1935594" y="638187"/>
                  </a:lnTo>
                  <a:lnTo>
                    <a:pt x="1917700" y="595718"/>
                  </a:lnTo>
                  <a:lnTo>
                    <a:pt x="1897964" y="554266"/>
                  </a:lnTo>
                  <a:lnTo>
                    <a:pt x="1876412" y="513880"/>
                  </a:lnTo>
                  <a:lnTo>
                    <a:pt x="1853120" y="474611"/>
                  </a:lnTo>
                  <a:lnTo>
                    <a:pt x="1828114" y="436524"/>
                  </a:lnTo>
                  <a:lnTo>
                    <a:pt x="1801469" y="399643"/>
                  </a:lnTo>
                  <a:lnTo>
                    <a:pt x="1773224" y="364058"/>
                  </a:lnTo>
                  <a:lnTo>
                    <a:pt x="1743443" y="329780"/>
                  </a:lnTo>
                  <a:lnTo>
                    <a:pt x="1712163" y="296900"/>
                  </a:lnTo>
                  <a:lnTo>
                    <a:pt x="1679448" y="265442"/>
                  </a:lnTo>
                  <a:lnTo>
                    <a:pt x="1645335" y="235483"/>
                  </a:lnTo>
                  <a:lnTo>
                    <a:pt x="1609902" y="207060"/>
                  </a:lnTo>
                  <a:lnTo>
                    <a:pt x="1573174" y="180213"/>
                  </a:lnTo>
                  <a:lnTo>
                    <a:pt x="1535226" y="155028"/>
                  </a:lnTo>
                  <a:lnTo>
                    <a:pt x="1496085" y="131533"/>
                  </a:lnTo>
                  <a:lnTo>
                    <a:pt x="1455826" y="109778"/>
                  </a:lnTo>
                  <a:lnTo>
                    <a:pt x="1414500" y="89839"/>
                  </a:lnTo>
                  <a:lnTo>
                    <a:pt x="1372146" y="71742"/>
                  </a:lnTo>
                  <a:lnTo>
                    <a:pt x="1328826" y="55549"/>
                  </a:lnTo>
                  <a:lnTo>
                    <a:pt x="1284579" y="41325"/>
                  </a:lnTo>
                  <a:lnTo>
                    <a:pt x="1239469" y="29108"/>
                  </a:lnTo>
                  <a:lnTo>
                    <a:pt x="1193558" y="18948"/>
                  </a:lnTo>
                  <a:lnTo>
                    <a:pt x="1146873" y="10909"/>
                  </a:lnTo>
                  <a:lnTo>
                    <a:pt x="1099489" y="5041"/>
                  </a:lnTo>
                  <a:lnTo>
                    <a:pt x="1051433" y="1384"/>
                  </a:lnTo>
                  <a:lnTo>
                    <a:pt x="1002792" y="0"/>
                  </a:lnTo>
                  <a:lnTo>
                    <a:pt x="954138" y="1384"/>
                  </a:lnTo>
                  <a:lnTo>
                    <a:pt x="906081" y="5041"/>
                  </a:lnTo>
                  <a:lnTo>
                    <a:pt x="858697" y="10909"/>
                  </a:lnTo>
                  <a:lnTo>
                    <a:pt x="812012" y="18948"/>
                  </a:lnTo>
                  <a:lnTo>
                    <a:pt x="766102" y="29108"/>
                  </a:lnTo>
                  <a:lnTo>
                    <a:pt x="720991" y="41325"/>
                  </a:lnTo>
                  <a:lnTo>
                    <a:pt x="676744" y="55549"/>
                  </a:lnTo>
                  <a:lnTo>
                    <a:pt x="633425" y="71742"/>
                  </a:lnTo>
                  <a:lnTo>
                    <a:pt x="591070" y="89839"/>
                  </a:lnTo>
                  <a:lnTo>
                    <a:pt x="549744" y="109778"/>
                  </a:lnTo>
                  <a:lnTo>
                    <a:pt x="509485" y="131533"/>
                  </a:lnTo>
                  <a:lnTo>
                    <a:pt x="470344" y="155028"/>
                  </a:lnTo>
                  <a:lnTo>
                    <a:pt x="432396" y="180213"/>
                  </a:lnTo>
                  <a:lnTo>
                    <a:pt x="395668" y="207060"/>
                  </a:lnTo>
                  <a:lnTo>
                    <a:pt x="360235" y="235483"/>
                  </a:lnTo>
                  <a:lnTo>
                    <a:pt x="326123" y="265442"/>
                  </a:lnTo>
                  <a:lnTo>
                    <a:pt x="293408" y="296900"/>
                  </a:lnTo>
                  <a:lnTo>
                    <a:pt x="262128" y="329780"/>
                  </a:lnTo>
                  <a:lnTo>
                    <a:pt x="232346" y="364058"/>
                  </a:lnTo>
                  <a:lnTo>
                    <a:pt x="204101" y="399643"/>
                  </a:lnTo>
                  <a:lnTo>
                    <a:pt x="177457" y="436524"/>
                  </a:lnTo>
                  <a:lnTo>
                    <a:pt x="152450" y="474611"/>
                  </a:lnTo>
                  <a:lnTo>
                    <a:pt x="129159" y="513880"/>
                  </a:lnTo>
                  <a:lnTo>
                    <a:pt x="107607" y="554266"/>
                  </a:lnTo>
                  <a:lnTo>
                    <a:pt x="87871" y="595718"/>
                  </a:lnTo>
                  <a:lnTo>
                    <a:pt x="69977" y="638187"/>
                  </a:lnTo>
                  <a:lnTo>
                    <a:pt x="54000" y="681621"/>
                  </a:lnTo>
                  <a:lnTo>
                    <a:pt x="39992" y="725957"/>
                  </a:lnTo>
                  <a:lnTo>
                    <a:pt x="27978" y="771144"/>
                  </a:lnTo>
                  <a:lnTo>
                    <a:pt x="18046" y="817143"/>
                  </a:lnTo>
                  <a:lnTo>
                    <a:pt x="10223" y="863892"/>
                  </a:lnTo>
                  <a:lnTo>
                    <a:pt x="4572" y="911352"/>
                  </a:lnTo>
                  <a:lnTo>
                    <a:pt x="1143" y="959446"/>
                  </a:lnTo>
                  <a:lnTo>
                    <a:pt x="0" y="1008126"/>
                  </a:lnTo>
                  <a:lnTo>
                    <a:pt x="1143" y="1056817"/>
                  </a:lnTo>
                  <a:lnTo>
                    <a:pt x="4572" y="1104912"/>
                  </a:lnTo>
                  <a:lnTo>
                    <a:pt x="10223" y="1152372"/>
                  </a:lnTo>
                  <a:lnTo>
                    <a:pt x="18046" y="1199121"/>
                  </a:lnTo>
                  <a:lnTo>
                    <a:pt x="27978" y="1245120"/>
                  </a:lnTo>
                  <a:lnTo>
                    <a:pt x="39992" y="1290307"/>
                  </a:lnTo>
                  <a:lnTo>
                    <a:pt x="54000" y="1334643"/>
                  </a:lnTo>
                  <a:lnTo>
                    <a:pt x="69977" y="1378077"/>
                  </a:lnTo>
                  <a:lnTo>
                    <a:pt x="87871" y="1420545"/>
                  </a:lnTo>
                  <a:lnTo>
                    <a:pt x="107607" y="1461998"/>
                  </a:lnTo>
                  <a:lnTo>
                    <a:pt x="129159" y="1502384"/>
                  </a:lnTo>
                  <a:lnTo>
                    <a:pt x="152450" y="1541653"/>
                  </a:lnTo>
                  <a:lnTo>
                    <a:pt x="177457" y="1579740"/>
                  </a:lnTo>
                  <a:lnTo>
                    <a:pt x="204101" y="1616621"/>
                  </a:lnTo>
                  <a:lnTo>
                    <a:pt x="232346" y="1652206"/>
                  </a:lnTo>
                  <a:lnTo>
                    <a:pt x="262128" y="1686483"/>
                  </a:lnTo>
                  <a:lnTo>
                    <a:pt x="293408" y="1719364"/>
                  </a:lnTo>
                  <a:lnTo>
                    <a:pt x="326123" y="1750822"/>
                  </a:lnTo>
                  <a:lnTo>
                    <a:pt x="360235" y="1780781"/>
                  </a:lnTo>
                  <a:lnTo>
                    <a:pt x="395668" y="1809203"/>
                  </a:lnTo>
                  <a:lnTo>
                    <a:pt x="432396" y="1836051"/>
                  </a:lnTo>
                  <a:lnTo>
                    <a:pt x="470344" y="1861235"/>
                  </a:lnTo>
                  <a:lnTo>
                    <a:pt x="509485" y="1884730"/>
                  </a:lnTo>
                  <a:lnTo>
                    <a:pt x="549744" y="1906485"/>
                  </a:lnTo>
                  <a:lnTo>
                    <a:pt x="591070" y="1926424"/>
                  </a:lnTo>
                  <a:lnTo>
                    <a:pt x="633425" y="1944522"/>
                  </a:lnTo>
                  <a:lnTo>
                    <a:pt x="676744" y="1960714"/>
                  </a:lnTo>
                  <a:lnTo>
                    <a:pt x="720991" y="1974938"/>
                  </a:lnTo>
                  <a:lnTo>
                    <a:pt x="766102" y="1987156"/>
                  </a:lnTo>
                  <a:lnTo>
                    <a:pt x="812012" y="1997316"/>
                  </a:lnTo>
                  <a:lnTo>
                    <a:pt x="858697" y="2005355"/>
                  </a:lnTo>
                  <a:lnTo>
                    <a:pt x="906081" y="2011222"/>
                  </a:lnTo>
                  <a:lnTo>
                    <a:pt x="954138" y="2014880"/>
                  </a:lnTo>
                  <a:lnTo>
                    <a:pt x="1002792" y="2016252"/>
                  </a:lnTo>
                  <a:lnTo>
                    <a:pt x="1051433" y="2014880"/>
                  </a:lnTo>
                  <a:lnTo>
                    <a:pt x="1099489" y="2011222"/>
                  </a:lnTo>
                  <a:lnTo>
                    <a:pt x="1146873" y="2005355"/>
                  </a:lnTo>
                  <a:lnTo>
                    <a:pt x="1193558" y="1997316"/>
                  </a:lnTo>
                  <a:lnTo>
                    <a:pt x="1239469" y="1987156"/>
                  </a:lnTo>
                  <a:lnTo>
                    <a:pt x="1284579" y="1974938"/>
                  </a:lnTo>
                  <a:lnTo>
                    <a:pt x="1328826" y="1960714"/>
                  </a:lnTo>
                  <a:lnTo>
                    <a:pt x="1372146" y="1944522"/>
                  </a:lnTo>
                  <a:lnTo>
                    <a:pt x="1414500" y="1926424"/>
                  </a:lnTo>
                  <a:lnTo>
                    <a:pt x="1455826" y="1906485"/>
                  </a:lnTo>
                  <a:lnTo>
                    <a:pt x="1496085" y="1884730"/>
                  </a:lnTo>
                  <a:lnTo>
                    <a:pt x="1535226" y="1861235"/>
                  </a:lnTo>
                  <a:lnTo>
                    <a:pt x="1573174" y="1836051"/>
                  </a:lnTo>
                  <a:lnTo>
                    <a:pt x="1609902" y="1809203"/>
                  </a:lnTo>
                  <a:lnTo>
                    <a:pt x="1645335" y="1780781"/>
                  </a:lnTo>
                  <a:lnTo>
                    <a:pt x="1679448" y="1750822"/>
                  </a:lnTo>
                  <a:lnTo>
                    <a:pt x="1712163" y="1719364"/>
                  </a:lnTo>
                  <a:lnTo>
                    <a:pt x="1743443" y="1686483"/>
                  </a:lnTo>
                  <a:lnTo>
                    <a:pt x="1773224" y="1652206"/>
                  </a:lnTo>
                  <a:lnTo>
                    <a:pt x="1801469" y="1616621"/>
                  </a:lnTo>
                  <a:lnTo>
                    <a:pt x="1828114" y="1579740"/>
                  </a:lnTo>
                  <a:lnTo>
                    <a:pt x="1853120" y="1541653"/>
                  </a:lnTo>
                  <a:lnTo>
                    <a:pt x="1876412" y="1502384"/>
                  </a:lnTo>
                  <a:lnTo>
                    <a:pt x="1897964" y="1461998"/>
                  </a:lnTo>
                  <a:lnTo>
                    <a:pt x="1917700" y="1420545"/>
                  </a:lnTo>
                  <a:lnTo>
                    <a:pt x="1935594" y="1378077"/>
                  </a:lnTo>
                  <a:lnTo>
                    <a:pt x="1951570" y="1334643"/>
                  </a:lnTo>
                  <a:lnTo>
                    <a:pt x="1965579" y="1290307"/>
                  </a:lnTo>
                  <a:lnTo>
                    <a:pt x="1977593" y="1245120"/>
                  </a:lnTo>
                  <a:lnTo>
                    <a:pt x="1987524" y="1199121"/>
                  </a:lnTo>
                  <a:lnTo>
                    <a:pt x="1995347" y="1152372"/>
                  </a:lnTo>
                  <a:lnTo>
                    <a:pt x="2000999" y="1104912"/>
                  </a:lnTo>
                  <a:lnTo>
                    <a:pt x="2004428" y="1056817"/>
                  </a:lnTo>
                  <a:lnTo>
                    <a:pt x="2005584" y="1008126"/>
                  </a:lnTo>
                  <a:close/>
                </a:path>
                <a:path w="7952740" h="2016760">
                  <a:moveTo>
                    <a:pt x="4937747" y="1008126"/>
                  </a:moveTo>
                  <a:lnTo>
                    <a:pt x="4936604" y="959446"/>
                  </a:lnTo>
                  <a:lnTo>
                    <a:pt x="4933162" y="911352"/>
                  </a:lnTo>
                  <a:lnTo>
                    <a:pt x="4927511" y="863892"/>
                  </a:lnTo>
                  <a:lnTo>
                    <a:pt x="4919688" y="817143"/>
                  </a:lnTo>
                  <a:lnTo>
                    <a:pt x="4909744" y="771144"/>
                  </a:lnTo>
                  <a:lnTo>
                    <a:pt x="4897729" y="725957"/>
                  </a:lnTo>
                  <a:lnTo>
                    <a:pt x="4883696" y="681621"/>
                  </a:lnTo>
                  <a:lnTo>
                    <a:pt x="4867707" y="638187"/>
                  </a:lnTo>
                  <a:lnTo>
                    <a:pt x="4849812" y="595718"/>
                  </a:lnTo>
                  <a:lnTo>
                    <a:pt x="4830051" y="554266"/>
                  </a:lnTo>
                  <a:lnTo>
                    <a:pt x="4808486" y="513880"/>
                  </a:lnTo>
                  <a:lnTo>
                    <a:pt x="4785169" y="474611"/>
                  </a:lnTo>
                  <a:lnTo>
                    <a:pt x="4760150" y="436524"/>
                  </a:lnTo>
                  <a:lnTo>
                    <a:pt x="4733480" y="399643"/>
                  </a:lnTo>
                  <a:lnTo>
                    <a:pt x="4705210" y="364058"/>
                  </a:lnTo>
                  <a:lnTo>
                    <a:pt x="4675403" y="329780"/>
                  </a:lnTo>
                  <a:lnTo>
                    <a:pt x="4644098" y="296900"/>
                  </a:lnTo>
                  <a:lnTo>
                    <a:pt x="4611357" y="265442"/>
                  </a:lnTo>
                  <a:lnTo>
                    <a:pt x="4577219" y="235483"/>
                  </a:lnTo>
                  <a:lnTo>
                    <a:pt x="4541761" y="207060"/>
                  </a:lnTo>
                  <a:lnTo>
                    <a:pt x="4505007" y="180213"/>
                  </a:lnTo>
                  <a:lnTo>
                    <a:pt x="4467022" y="155028"/>
                  </a:lnTo>
                  <a:lnTo>
                    <a:pt x="4427855" y="131533"/>
                  </a:lnTo>
                  <a:lnTo>
                    <a:pt x="4387570" y="109778"/>
                  </a:lnTo>
                  <a:lnTo>
                    <a:pt x="4346206" y="89839"/>
                  </a:lnTo>
                  <a:lnTo>
                    <a:pt x="4303827" y="71742"/>
                  </a:lnTo>
                  <a:lnTo>
                    <a:pt x="4260469" y="55549"/>
                  </a:lnTo>
                  <a:lnTo>
                    <a:pt x="4216197" y="41325"/>
                  </a:lnTo>
                  <a:lnTo>
                    <a:pt x="4171061" y="29108"/>
                  </a:lnTo>
                  <a:lnTo>
                    <a:pt x="4125099" y="18948"/>
                  </a:lnTo>
                  <a:lnTo>
                    <a:pt x="4078389" y="10909"/>
                  </a:lnTo>
                  <a:lnTo>
                    <a:pt x="4030967" y="5041"/>
                  </a:lnTo>
                  <a:lnTo>
                    <a:pt x="3982885" y="1384"/>
                  </a:lnTo>
                  <a:lnTo>
                    <a:pt x="3934206" y="0"/>
                  </a:lnTo>
                  <a:lnTo>
                    <a:pt x="3885514" y="1384"/>
                  </a:lnTo>
                  <a:lnTo>
                    <a:pt x="3837432" y="5041"/>
                  </a:lnTo>
                  <a:lnTo>
                    <a:pt x="3790010" y="10909"/>
                  </a:lnTo>
                  <a:lnTo>
                    <a:pt x="3743299" y="18948"/>
                  </a:lnTo>
                  <a:lnTo>
                    <a:pt x="3697338" y="29108"/>
                  </a:lnTo>
                  <a:lnTo>
                    <a:pt x="3652202" y="41325"/>
                  </a:lnTo>
                  <a:lnTo>
                    <a:pt x="3607930" y="55549"/>
                  </a:lnTo>
                  <a:lnTo>
                    <a:pt x="3564572" y="71742"/>
                  </a:lnTo>
                  <a:lnTo>
                    <a:pt x="3522192" y="89839"/>
                  </a:lnTo>
                  <a:lnTo>
                    <a:pt x="3480828" y="109778"/>
                  </a:lnTo>
                  <a:lnTo>
                    <a:pt x="3440544" y="131533"/>
                  </a:lnTo>
                  <a:lnTo>
                    <a:pt x="3401377" y="155028"/>
                  </a:lnTo>
                  <a:lnTo>
                    <a:pt x="3363391" y="180213"/>
                  </a:lnTo>
                  <a:lnTo>
                    <a:pt x="3326638" y="207060"/>
                  </a:lnTo>
                  <a:lnTo>
                    <a:pt x="3291179" y="235483"/>
                  </a:lnTo>
                  <a:lnTo>
                    <a:pt x="3257042" y="265442"/>
                  </a:lnTo>
                  <a:lnTo>
                    <a:pt x="3224301" y="296900"/>
                  </a:lnTo>
                  <a:lnTo>
                    <a:pt x="3192996" y="329780"/>
                  </a:lnTo>
                  <a:lnTo>
                    <a:pt x="3163189" y="364058"/>
                  </a:lnTo>
                  <a:lnTo>
                    <a:pt x="3134918" y="399643"/>
                  </a:lnTo>
                  <a:lnTo>
                    <a:pt x="3108248" y="436524"/>
                  </a:lnTo>
                  <a:lnTo>
                    <a:pt x="3083229" y="474611"/>
                  </a:lnTo>
                  <a:lnTo>
                    <a:pt x="3059912" y="513880"/>
                  </a:lnTo>
                  <a:lnTo>
                    <a:pt x="3038348" y="554266"/>
                  </a:lnTo>
                  <a:lnTo>
                    <a:pt x="3018586" y="595718"/>
                  </a:lnTo>
                  <a:lnTo>
                    <a:pt x="3000692" y="638187"/>
                  </a:lnTo>
                  <a:lnTo>
                    <a:pt x="2984703" y="681621"/>
                  </a:lnTo>
                  <a:lnTo>
                    <a:pt x="2970669" y="725957"/>
                  </a:lnTo>
                  <a:lnTo>
                    <a:pt x="2958655" y="771144"/>
                  </a:lnTo>
                  <a:lnTo>
                    <a:pt x="2948711" y="817143"/>
                  </a:lnTo>
                  <a:lnTo>
                    <a:pt x="2940888" y="863892"/>
                  </a:lnTo>
                  <a:lnTo>
                    <a:pt x="2935236" y="911352"/>
                  </a:lnTo>
                  <a:lnTo>
                    <a:pt x="2931795" y="959446"/>
                  </a:lnTo>
                  <a:lnTo>
                    <a:pt x="2930652" y="1008126"/>
                  </a:lnTo>
                  <a:lnTo>
                    <a:pt x="2931795" y="1056817"/>
                  </a:lnTo>
                  <a:lnTo>
                    <a:pt x="2935236" y="1104912"/>
                  </a:lnTo>
                  <a:lnTo>
                    <a:pt x="2940888" y="1152372"/>
                  </a:lnTo>
                  <a:lnTo>
                    <a:pt x="2948711" y="1199121"/>
                  </a:lnTo>
                  <a:lnTo>
                    <a:pt x="2958655" y="1245120"/>
                  </a:lnTo>
                  <a:lnTo>
                    <a:pt x="2970669" y="1290307"/>
                  </a:lnTo>
                  <a:lnTo>
                    <a:pt x="2984703" y="1334643"/>
                  </a:lnTo>
                  <a:lnTo>
                    <a:pt x="3000692" y="1378077"/>
                  </a:lnTo>
                  <a:lnTo>
                    <a:pt x="3018586" y="1420545"/>
                  </a:lnTo>
                  <a:lnTo>
                    <a:pt x="3038348" y="1461998"/>
                  </a:lnTo>
                  <a:lnTo>
                    <a:pt x="3059912" y="1502384"/>
                  </a:lnTo>
                  <a:lnTo>
                    <a:pt x="3083229" y="1541653"/>
                  </a:lnTo>
                  <a:lnTo>
                    <a:pt x="3108248" y="1579740"/>
                  </a:lnTo>
                  <a:lnTo>
                    <a:pt x="3134918" y="1616621"/>
                  </a:lnTo>
                  <a:lnTo>
                    <a:pt x="3163189" y="1652206"/>
                  </a:lnTo>
                  <a:lnTo>
                    <a:pt x="3192996" y="1686483"/>
                  </a:lnTo>
                  <a:lnTo>
                    <a:pt x="3224301" y="1719364"/>
                  </a:lnTo>
                  <a:lnTo>
                    <a:pt x="3257042" y="1750822"/>
                  </a:lnTo>
                  <a:lnTo>
                    <a:pt x="3291179" y="1780781"/>
                  </a:lnTo>
                  <a:lnTo>
                    <a:pt x="3326638" y="1809203"/>
                  </a:lnTo>
                  <a:lnTo>
                    <a:pt x="3363391" y="1836051"/>
                  </a:lnTo>
                  <a:lnTo>
                    <a:pt x="3401377" y="1861235"/>
                  </a:lnTo>
                  <a:lnTo>
                    <a:pt x="3440544" y="1884730"/>
                  </a:lnTo>
                  <a:lnTo>
                    <a:pt x="3480828" y="1906485"/>
                  </a:lnTo>
                  <a:lnTo>
                    <a:pt x="3522192" y="1926424"/>
                  </a:lnTo>
                  <a:lnTo>
                    <a:pt x="3564572" y="1944522"/>
                  </a:lnTo>
                  <a:lnTo>
                    <a:pt x="3607930" y="1960714"/>
                  </a:lnTo>
                  <a:lnTo>
                    <a:pt x="3652202" y="1974938"/>
                  </a:lnTo>
                  <a:lnTo>
                    <a:pt x="3697338" y="1987156"/>
                  </a:lnTo>
                  <a:lnTo>
                    <a:pt x="3743299" y="1997316"/>
                  </a:lnTo>
                  <a:lnTo>
                    <a:pt x="3790010" y="2005355"/>
                  </a:lnTo>
                  <a:lnTo>
                    <a:pt x="3837432" y="2011222"/>
                  </a:lnTo>
                  <a:lnTo>
                    <a:pt x="3885514" y="2014880"/>
                  </a:lnTo>
                  <a:lnTo>
                    <a:pt x="3934206" y="2016252"/>
                  </a:lnTo>
                  <a:lnTo>
                    <a:pt x="3982885" y="2014880"/>
                  </a:lnTo>
                  <a:lnTo>
                    <a:pt x="4030967" y="2011222"/>
                  </a:lnTo>
                  <a:lnTo>
                    <a:pt x="4078389" y="2005355"/>
                  </a:lnTo>
                  <a:lnTo>
                    <a:pt x="4125099" y="1997316"/>
                  </a:lnTo>
                  <a:lnTo>
                    <a:pt x="4171061" y="1987156"/>
                  </a:lnTo>
                  <a:lnTo>
                    <a:pt x="4216197" y="1974938"/>
                  </a:lnTo>
                  <a:lnTo>
                    <a:pt x="4260469" y="1960714"/>
                  </a:lnTo>
                  <a:lnTo>
                    <a:pt x="4303827" y="1944522"/>
                  </a:lnTo>
                  <a:lnTo>
                    <a:pt x="4346206" y="1926424"/>
                  </a:lnTo>
                  <a:lnTo>
                    <a:pt x="4387570" y="1906485"/>
                  </a:lnTo>
                  <a:lnTo>
                    <a:pt x="4427855" y="1884730"/>
                  </a:lnTo>
                  <a:lnTo>
                    <a:pt x="4467022" y="1861235"/>
                  </a:lnTo>
                  <a:lnTo>
                    <a:pt x="4505007" y="1836051"/>
                  </a:lnTo>
                  <a:lnTo>
                    <a:pt x="4541761" y="1809203"/>
                  </a:lnTo>
                  <a:lnTo>
                    <a:pt x="4577219" y="1780781"/>
                  </a:lnTo>
                  <a:lnTo>
                    <a:pt x="4611357" y="1750822"/>
                  </a:lnTo>
                  <a:lnTo>
                    <a:pt x="4644098" y="1719364"/>
                  </a:lnTo>
                  <a:lnTo>
                    <a:pt x="4675403" y="1686483"/>
                  </a:lnTo>
                  <a:lnTo>
                    <a:pt x="4705210" y="1652206"/>
                  </a:lnTo>
                  <a:lnTo>
                    <a:pt x="4733480" y="1616621"/>
                  </a:lnTo>
                  <a:lnTo>
                    <a:pt x="4760150" y="1579740"/>
                  </a:lnTo>
                  <a:lnTo>
                    <a:pt x="4785169" y="1541653"/>
                  </a:lnTo>
                  <a:lnTo>
                    <a:pt x="4808486" y="1502384"/>
                  </a:lnTo>
                  <a:lnTo>
                    <a:pt x="4830051" y="1461998"/>
                  </a:lnTo>
                  <a:lnTo>
                    <a:pt x="4849812" y="1420545"/>
                  </a:lnTo>
                  <a:lnTo>
                    <a:pt x="4867707" y="1378077"/>
                  </a:lnTo>
                  <a:lnTo>
                    <a:pt x="4883696" y="1334643"/>
                  </a:lnTo>
                  <a:lnTo>
                    <a:pt x="4897729" y="1290307"/>
                  </a:lnTo>
                  <a:lnTo>
                    <a:pt x="4909744" y="1245120"/>
                  </a:lnTo>
                  <a:lnTo>
                    <a:pt x="4919688" y="1199121"/>
                  </a:lnTo>
                  <a:lnTo>
                    <a:pt x="4927511" y="1152372"/>
                  </a:lnTo>
                  <a:lnTo>
                    <a:pt x="4933162" y="1104912"/>
                  </a:lnTo>
                  <a:lnTo>
                    <a:pt x="4936604" y="1056817"/>
                  </a:lnTo>
                  <a:lnTo>
                    <a:pt x="4937747" y="1008126"/>
                  </a:lnTo>
                  <a:close/>
                </a:path>
                <a:path w="7952740" h="2016760">
                  <a:moveTo>
                    <a:pt x="7952232" y="1008126"/>
                  </a:moveTo>
                  <a:lnTo>
                    <a:pt x="7951076" y="959446"/>
                  </a:lnTo>
                  <a:lnTo>
                    <a:pt x="7947634" y="911352"/>
                  </a:lnTo>
                  <a:lnTo>
                    <a:pt x="7941983" y="863892"/>
                  </a:lnTo>
                  <a:lnTo>
                    <a:pt x="7934160" y="817143"/>
                  </a:lnTo>
                  <a:lnTo>
                    <a:pt x="7924216" y="771144"/>
                  </a:lnTo>
                  <a:lnTo>
                    <a:pt x="7912201" y="725957"/>
                  </a:lnTo>
                  <a:lnTo>
                    <a:pt x="7898168" y="681621"/>
                  </a:lnTo>
                  <a:lnTo>
                    <a:pt x="7882179" y="638187"/>
                  </a:lnTo>
                  <a:lnTo>
                    <a:pt x="7864284" y="595718"/>
                  </a:lnTo>
                  <a:lnTo>
                    <a:pt x="7844523" y="554266"/>
                  </a:lnTo>
                  <a:lnTo>
                    <a:pt x="7822959" y="513880"/>
                  </a:lnTo>
                  <a:lnTo>
                    <a:pt x="7799641" y="474611"/>
                  </a:lnTo>
                  <a:lnTo>
                    <a:pt x="7774622" y="436524"/>
                  </a:lnTo>
                  <a:lnTo>
                    <a:pt x="7747952" y="399643"/>
                  </a:lnTo>
                  <a:lnTo>
                    <a:pt x="7719682" y="364058"/>
                  </a:lnTo>
                  <a:lnTo>
                    <a:pt x="7689875" y="329780"/>
                  </a:lnTo>
                  <a:lnTo>
                    <a:pt x="7658570" y="296900"/>
                  </a:lnTo>
                  <a:lnTo>
                    <a:pt x="7625829" y="265442"/>
                  </a:lnTo>
                  <a:lnTo>
                    <a:pt x="7591692" y="235483"/>
                  </a:lnTo>
                  <a:lnTo>
                    <a:pt x="7556233" y="207060"/>
                  </a:lnTo>
                  <a:lnTo>
                    <a:pt x="7519479" y="180213"/>
                  </a:lnTo>
                  <a:lnTo>
                    <a:pt x="7481494" y="155028"/>
                  </a:lnTo>
                  <a:lnTo>
                    <a:pt x="7442327" y="131533"/>
                  </a:lnTo>
                  <a:lnTo>
                    <a:pt x="7402042" y="109778"/>
                  </a:lnTo>
                  <a:lnTo>
                    <a:pt x="7360679" y="89839"/>
                  </a:lnTo>
                  <a:lnTo>
                    <a:pt x="7318299" y="71742"/>
                  </a:lnTo>
                  <a:lnTo>
                    <a:pt x="7274941" y="55549"/>
                  </a:lnTo>
                  <a:lnTo>
                    <a:pt x="7230669" y="41325"/>
                  </a:lnTo>
                  <a:lnTo>
                    <a:pt x="7185533" y="29108"/>
                  </a:lnTo>
                  <a:lnTo>
                    <a:pt x="7139572" y="18948"/>
                  </a:lnTo>
                  <a:lnTo>
                    <a:pt x="7092861" y="10909"/>
                  </a:lnTo>
                  <a:lnTo>
                    <a:pt x="7045439" y="5041"/>
                  </a:lnTo>
                  <a:lnTo>
                    <a:pt x="6997357" y="1384"/>
                  </a:lnTo>
                  <a:lnTo>
                    <a:pt x="6948678" y="0"/>
                  </a:lnTo>
                  <a:lnTo>
                    <a:pt x="6899986" y="1384"/>
                  </a:lnTo>
                  <a:lnTo>
                    <a:pt x="6851904" y="5041"/>
                  </a:lnTo>
                  <a:lnTo>
                    <a:pt x="6804482" y="10909"/>
                  </a:lnTo>
                  <a:lnTo>
                    <a:pt x="6757771" y="18948"/>
                  </a:lnTo>
                  <a:lnTo>
                    <a:pt x="6711810" y="29108"/>
                  </a:lnTo>
                  <a:lnTo>
                    <a:pt x="6666674" y="41325"/>
                  </a:lnTo>
                  <a:lnTo>
                    <a:pt x="6622402" y="55549"/>
                  </a:lnTo>
                  <a:lnTo>
                    <a:pt x="6579044" y="71742"/>
                  </a:lnTo>
                  <a:lnTo>
                    <a:pt x="6536664" y="89839"/>
                  </a:lnTo>
                  <a:lnTo>
                    <a:pt x="6495301" y="109778"/>
                  </a:lnTo>
                  <a:lnTo>
                    <a:pt x="6455016" y="131533"/>
                  </a:lnTo>
                  <a:lnTo>
                    <a:pt x="6415849" y="155028"/>
                  </a:lnTo>
                  <a:lnTo>
                    <a:pt x="6377864" y="180213"/>
                  </a:lnTo>
                  <a:lnTo>
                    <a:pt x="6341110" y="207060"/>
                  </a:lnTo>
                  <a:lnTo>
                    <a:pt x="6305651" y="235483"/>
                  </a:lnTo>
                  <a:lnTo>
                    <a:pt x="6271514" y="265442"/>
                  </a:lnTo>
                  <a:lnTo>
                    <a:pt x="6238773" y="296900"/>
                  </a:lnTo>
                  <a:lnTo>
                    <a:pt x="6207468" y="329780"/>
                  </a:lnTo>
                  <a:lnTo>
                    <a:pt x="6177661" y="364058"/>
                  </a:lnTo>
                  <a:lnTo>
                    <a:pt x="6149391" y="399643"/>
                  </a:lnTo>
                  <a:lnTo>
                    <a:pt x="6122721" y="436524"/>
                  </a:lnTo>
                  <a:lnTo>
                    <a:pt x="6097702" y="474611"/>
                  </a:lnTo>
                  <a:lnTo>
                    <a:pt x="6074384" y="513880"/>
                  </a:lnTo>
                  <a:lnTo>
                    <a:pt x="6052820" y="554266"/>
                  </a:lnTo>
                  <a:lnTo>
                    <a:pt x="6033059" y="595718"/>
                  </a:lnTo>
                  <a:lnTo>
                    <a:pt x="6015164" y="638187"/>
                  </a:lnTo>
                  <a:lnTo>
                    <a:pt x="5999175" y="681621"/>
                  </a:lnTo>
                  <a:lnTo>
                    <a:pt x="5985141" y="725957"/>
                  </a:lnTo>
                  <a:lnTo>
                    <a:pt x="5973127" y="771144"/>
                  </a:lnTo>
                  <a:lnTo>
                    <a:pt x="5963183" y="817143"/>
                  </a:lnTo>
                  <a:lnTo>
                    <a:pt x="5955360" y="863892"/>
                  </a:lnTo>
                  <a:lnTo>
                    <a:pt x="5949708" y="911352"/>
                  </a:lnTo>
                  <a:lnTo>
                    <a:pt x="5946267" y="959446"/>
                  </a:lnTo>
                  <a:lnTo>
                    <a:pt x="5945124" y="1008126"/>
                  </a:lnTo>
                  <a:lnTo>
                    <a:pt x="5946267" y="1056817"/>
                  </a:lnTo>
                  <a:lnTo>
                    <a:pt x="5949708" y="1104912"/>
                  </a:lnTo>
                  <a:lnTo>
                    <a:pt x="5955360" y="1152372"/>
                  </a:lnTo>
                  <a:lnTo>
                    <a:pt x="5963183" y="1199121"/>
                  </a:lnTo>
                  <a:lnTo>
                    <a:pt x="5973127" y="1245120"/>
                  </a:lnTo>
                  <a:lnTo>
                    <a:pt x="5985141" y="1290307"/>
                  </a:lnTo>
                  <a:lnTo>
                    <a:pt x="5999175" y="1334643"/>
                  </a:lnTo>
                  <a:lnTo>
                    <a:pt x="6015164" y="1378077"/>
                  </a:lnTo>
                  <a:lnTo>
                    <a:pt x="6033059" y="1420545"/>
                  </a:lnTo>
                  <a:lnTo>
                    <a:pt x="6052820" y="1461998"/>
                  </a:lnTo>
                  <a:lnTo>
                    <a:pt x="6074384" y="1502384"/>
                  </a:lnTo>
                  <a:lnTo>
                    <a:pt x="6097702" y="1541653"/>
                  </a:lnTo>
                  <a:lnTo>
                    <a:pt x="6122721" y="1579740"/>
                  </a:lnTo>
                  <a:lnTo>
                    <a:pt x="6149391" y="1616621"/>
                  </a:lnTo>
                  <a:lnTo>
                    <a:pt x="6177661" y="1652206"/>
                  </a:lnTo>
                  <a:lnTo>
                    <a:pt x="6207468" y="1686483"/>
                  </a:lnTo>
                  <a:lnTo>
                    <a:pt x="6238773" y="1719364"/>
                  </a:lnTo>
                  <a:lnTo>
                    <a:pt x="6271514" y="1750822"/>
                  </a:lnTo>
                  <a:lnTo>
                    <a:pt x="6305651" y="1780781"/>
                  </a:lnTo>
                  <a:lnTo>
                    <a:pt x="6341110" y="1809203"/>
                  </a:lnTo>
                  <a:lnTo>
                    <a:pt x="6377864" y="1836051"/>
                  </a:lnTo>
                  <a:lnTo>
                    <a:pt x="6415849" y="1861235"/>
                  </a:lnTo>
                  <a:lnTo>
                    <a:pt x="6455016" y="1884730"/>
                  </a:lnTo>
                  <a:lnTo>
                    <a:pt x="6495301" y="1906485"/>
                  </a:lnTo>
                  <a:lnTo>
                    <a:pt x="6536664" y="1926424"/>
                  </a:lnTo>
                  <a:lnTo>
                    <a:pt x="6579044" y="1944522"/>
                  </a:lnTo>
                  <a:lnTo>
                    <a:pt x="6622402" y="1960714"/>
                  </a:lnTo>
                  <a:lnTo>
                    <a:pt x="6666674" y="1974938"/>
                  </a:lnTo>
                  <a:lnTo>
                    <a:pt x="6711810" y="1987156"/>
                  </a:lnTo>
                  <a:lnTo>
                    <a:pt x="6757771" y="1997316"/>
                  </a:lnTo>
                  <a:lnTo>
                    <a:pt x="6804482" y="2005355"/>
                  </a:lnTo>
                  <a:lnTo>
                    <a:pt x="6851904" y="2011222"/>
                  </a:lnTo>
                  <a:lnTo>
                    <a:pt x="6899986" y="2014880"/>
                  </a:lnTo>
                  <a:lnTo>
                    <a:pt x="6948678" y="2016252"/>
                  </a:lnTo>
                  <a:lnTo>
                    <a:pt x="6997357" y="2014880"/>
                  </a:lnTo>
                  <a:lnTo>
                    <a:pt x="7045439" y="2011222"/>
                  </a:lnTo>
                  <a:lnTo>
                    <a:pt x="7092861" y="2005355"/>
                  </a:lnTo>
                  <a:lnTo>
                    <a:pt x="7139572" y="1997316"/>
                  </a:lnTo>
                  <a:lnTo>
                    <a:pt x="7185533" y="1987156"/>
                  </a:lnTo>
                  <a:lnTo>
                    <a:pt x="7230669" y="1974938"/>
                  </a:lnTo>
                  <a:lnTo>
                    <a:pt x="7274941" y="1960714"/>
                  </a:lnTo>
                  <a:lnTo>
                    <a:pt x="7318299" y="1944522"/>
                  </a:lnTo>
                  <a:lnTo>
                    <a:pt x="7360679" y="1926424"/>
                  </a:lnTo>
                  <a:lnTo>
                    <a:pt x="7402042" y="1906485"/>
                  </a:lnTo>
                  <a:lnTo>
                    <a:pt x="7442327" y="1884730"/>
                  </a:lnTo>
                  <a:lnTo>
                    <a:pt x="7481494" y="1861235"/>
                  </a:lnTo>
                  <a:lnTo>
                    <a:pt x="7519479" y="1836051"/>
                  </a:lnTo>
                  <a:lnTo>
                    <a:pt x="7556233" y="1809203"/>
                  </a:lnTo>
                  <a:lnTo>
                    <a:pt x="7591692" y="1780781"/>
                  </a:lnTo>
                  <a:lnTo>
                    <a:pt x="7625829" y="1750822"/>
                  </a:lnTo>
                  <a:lnTo>
                    <a:pt x="7658570" y="1719364"/>
                  </a:lnTo>
                  <a:lnTo>
                    <a:pt x="7689875" y="1686483"/>
                  </a:lnTo>
                  <a:lnTo>
                    <a:pt x="7719682" y="1652206"/>
                  </a:lnTo>
                  <a:lnTo>
                    <a:pt x="7747952" y="1616621"/>
                  </a:lnTo>
                  <a:lnTo>
                    <a:pt x="7774622" y="1579740"/>
                  </a:lnTo>
                  <a:lnTo>
                    <a:pt x="7799641" y="1541653"/>
                  </a:lnTo>
                  <a:lnTo>
                    <a:pt x="7822959" y="1502384"/>
                  </a:lnTo>
                  <a:lnTo>
                    <a:pt x="7844523" y="1461998"/>
                  </a:lnTo>
                  <a:lnTo>
                    <a:pt x="7864284" y="1420545"/>
                  </a:lnTo>
                  <a:lnTo>
                    <a:pt x="7882179" y="1378077"/>
                  </a:lnTo>
                  <a:lnTo>
                    <a:pt x="7898168" y="1334643"/>
                  </a:lnTo>
                  <a:lnTo>
                    <a:pt x="7912201" y="1290307"/>
                  </a:lnTo>
                  <a:lnTo>
                    <a:pt x="7924216" y="1245120"/>
                  </a:lnTo>
                  <a:lnTo>
                    <a:pt x="7934160" y="1199121"/>
                  </a:lnTo>
                  <a:lnTo>
                    <a:pt x="7941983" y="1152372"/>
                  </a:lnTo>
                  <a:lnTo>
                    <a:pt x="7947634" y="1104912"/>
                  </a:lnTo>
                  <a:lnTo>
                    <a:pt x="7951076" y="1056817"/>
                  </a:lnTo>
                  <a:lnTo>
                    <a:pt x="7952232" y="1008126"/>
                  </a:lnTo>
                  <a:close/>
                </a:path>
              </a:pathLst>
            </a:custGeom>
            <a:solidFill>
              <a:srgbClr val="0E4A57"/>
            </a:solidFill>
          </p:spPr>
          <p:txBody>
            <a:bodyPr wrap="square" lIns="0" tIns="0" rIns="0" bIns="0" rtlCol="0"/>
            <a:lstStyle/>
            <a:p>
              <a:pPr defTabSz="609630">
                <a:defRPr/>
              </a:pPr>
              <a:endParaRPr sz="1200" kern="0" dirty="0">
                <a:solidFill>
                  <a:sysClr val="windowText" lastClr="000000"/>
                </a:solidFill>
              </a:endParaRPr>
            </a:p>
          </p:txBody>
        </p:sp>
        <p:sp>
          <p:nvSpPr>
            <p:cNvPr id="8" name="object 8"/>
            <p:cNvSpPr/>
            <p:nvPr/>
          </p:nvSpPr>
          <p:spPr>
            <a:xfrm>
              <a:off x="6895497" y="8745607"/>
              <a:ext cx="878840" cy="1026794"/>
            </a:xfrm>
            <a:custGeom>
              <a:avLst/>
              <a:gdLst/>
              <a:ahLst/>
              <a:cxnLst/>
              <a:rect l="l" t="t" r="r" b="b"/>
              <a:pathLst>
                <a:path w="878840" h="1026795">
                  <a:moveTo>
                    <a:pt x="574180" y="319003"/>
                  </a:moveTo>
                  <a:lnTo>
                    <a:pt x="560661" y="321730"/>
                  </a:lnTo>
                  <a:lnTo>
                    <a:pt x="549725" y="329156"/>
                  </a:lnTo>
                  <a:lnTo>
                    <a:pt x="542406" y="340145"/>
                  </a:lnTo>
                  <a:lnTo>
                    <a:pt x="539736" y="353565"/>
                  </a:lnTo>
                  <a:lnTo>
                    <a:pt x="542454" y="366984"/>
                  </a:lnTo>
                  <a:lnTo>
                    <a:pt x="549854" y="377974"/>
                  </a:lnTo>
                  <a:lnTo>
                    <a:pt x="560806" y="385399"/>
                  </a:lnTo>
                  <a:lnTo>
                    <a:pt x="574180" y="388126"/>
                  </a:lnTo>
                  <a:lnTo>
                    <a:pt x="587555" y="385399"/>
                  </a:lnTo>
                  <a:lnTo>
                    <a:pt x="598507" y="377974"/>
                  </a:lnTo>
                  <a:lnTo>
                    <a:pt x="605907" y="366984"/>
                  </a:lnTo>
                  <a:lnTo>
                    <a:pt x="608625" y="353565"/>
                  </a:lnTo>
                  <a:lnTo>
                    <a:pt x="605907" y="340145"/>
                  </a:lnTo>
                  <a:lnTo>
                    <a:pt x="598507" y="329156"/>
                  </a:lnTo>
                  <a:lnTo>
                    <a:pt x="587554" y="321730"/>
                  </a:lnTo>
                  <a:lnTo>
                    <a:pt x="574180" y="319003"/>
                  </a:lnTo>
                  <a:close/>
                </a:path>
                <a:path w="878840" h="1026795">
                  <a:moveTo>
                    <a:pt x="304137" y="319003"/>
                  </a:moveTo>
                  <a:lnTo>
                    <a:pt x="290764" y="321730"/>
                  </a:lnTo>
                  <a:lnTo>
                    <a:pt x="279813" y="329156"/>
                  </a:lnTo>
                  <a:lnTo>
                    <a:pt x="272415" y="340145"/>
                  </a:lnTo>
                  <a:lnTo>
                    <a:pt x="269698" y="353565"/>
                  </a:lnTo>
                  <a:lnTo>
                    <a:pt x="272415" y="366984"/>
                  </a:lnTo>
                  <a:lnTo>
                    <a:pt x="279813" y="377974"/>
                  </a:lnTo>
                  <a:lnTo>
                    <a:pt x="290764" y="385399"/>
                  </a:lnTo>
                  <a:lnTo>
                    <a:pt x="304137" y="388126"/>
                  </a:lnTo>
                  <a:lnTo>
                    <a:pt x="317511" y="385399"/>
                  </a:lnTo>
                  <a:lnTo>
                    <a:pt x="328463" y="377974"/>
                  </a:lnTo>
                  <a:lnTo>
                    <a:pt x="335863" y="366984"/>
                  </a:lnTo>
                  <a:lnTo>
                    <a:pt x="338581" y="353565"/>
                  </a:lnTo>
                  <a:lnTo>
                    <a:pt x="335863" y="340145"/>
                  </a:lnTo>
                  <a:lnTo>
                    <a:pt x="328463" y="329156"/>
                  </a:lnTo>
                  <a:lnTo>
                    <a:pt x="317511" y="321730"/>
                  </a:lnTo>
                  <a:lnTo>
                    <a:pt x="304137" y="319003"/>
                  </a:lnTo>
                  <a:close/>
                </a:path>
                <a:path w="878840" h="1026795">
                  <a:moveTo>
                    <a:pt x="34444" y="319003"/>
                  </a:moveTo>
                  <a:lnTo>
                    <a:pt x="21070" y="321730"/>
                  </a:lnTo>
                  <a:lnTo>
                    <a:pt x="10118" y="329156"/>
                  </a:lnTo>
                  <a:lnTo>
                    <a:pt x="2718" y="340145"/>
                  </a:lnTo>
                  <a:lnTo>
                    <a:pt x="0" y="353565"/>
                  </a:lnTo>
                  <a:lnTo>
                    <a:pt x="2718" y="366984"/>
                  </a:lnTo>
                  <a:lnTo>
                    <a:pt x="10118" y="377974"/>
                  </a:lnTo>
                  <a:lnTo>
                    <a:pt x="21070" y="385399"/>
                  </a:lnTo>
                  <a:lnTo>
                    <a:pt x="34444" y="388126"/>
                  </a:lnTo>
                  <a:lnTo>
                    <a:pt x="47818" y="385399"/>
                  </a:lnTo>
                  <a:lnTo>
                    <a:pt x="58770" y="377974"/>
                  </a:lnTo>
                  <a:lnTo>
                    <a:pt x="66170" y="366984"/>
                  </a:lnTo>
                  <a:lnTo>
                    <a:pt x="68888" y="353565"/>
                  </a:lnTo>
                  <a:lnTo>
                    <a:pt x="66170" y="340145"/>
                  </a:lnTo>
                  <a:lnTo>
                    <a:pt x="58770" y="329156"/>
                  </a:lnTo>
                  <a:lnTo>
                    <a:pt x="47818" y="321730"/>
                  </a:lnTo>
                  <a:lnTo>
                    <a:pt x="34444" y="319003"/>
                  </a:lnTo>
                  <a:close/>
                </a:path>
                <a:path w="878840" h="1026795">
                  <a:moveTo>
                    <a:pt x="843879" y="319003"/>
                  </a:moveTo>
                  <a:lnTo>
                    <a:pt x="830505" y="321730"/>
                  </a:lnTo>
                  <a:lnTo>
                    <a:pt x="819553" y="329156"/>
                  </a:lnTo>
                  <a:lnTo>
                    <a:pt x="812153" y="340145"/>
                  </a:lnTo>
                  <a:lnTo>
                    <a:pt x="809435" y="353565"/>
                  </a:lnTo>
                  <a:lnTo>
                    <a:pt x="812153" y="366984"/>
                  </a:lnTo>
                  <a:lnTo>
                    <a:pt x="819553" y="377974"/>
                  </a:lnTo>
                  <a:lnTo>
                    <a:pt x="830505" y="385399"/>
                  </a:lnTo>
                  <a:lnTo>
                    <a:pt x="843879" y="388126"/>
                  </a:lnTo>
                  <a:lnTo>
                    <a:pt x="857254" y="385399"/>
                  </a:lnTo>
                  <a:lnTo>
                    <a:pt x="868206" y="377974"/>
                  </a:lnTo>
                  <a:lnTo>
                    <a:pt x="875606" y="366984"/>
                  </a:lnTo>
                  <a:lnTo>
                    <a:pt x="878324" y="353565"/>
                  </a:lnTo>
                  <a:lnTo>
                    <a:pt x="875606" y="340145"/>
                  </a:lnTo>
                  <a:lnTo>
                    <a:pt x="868206" y="329156"/>
                  </a:lnTo>
                  <a:lnTo>
                    <a:pt x="857254" y="321730"/>
                  </a:lnTo>
                  <a:lnTo>
                    <a:pt x="843879" y="319003"/>
                  </a:lnTo>
                  <a:close/>
                </a:path>
                <a:path w="878840" h="1026795">
                  <a:moveTo>
                    <a:pt x="574181" y="638352"/>
                  </a:moveTo>
                  <a:lnTo>
                    <a:pt x="560661" y="641079"/>
                  </a:lnTo>
                  <a:lnTo>
                    <a:pt x="549725" y="648505"/>
                  </a:lnTo>
                  <a:lnTo>
                    <a:pt x="542406" y="659494"/>
                  </a:lnTo>
                  <a:lnTo>
                    <a:pt x="539736" y="672914"/>
                  </a:lnTo>
                  <a:lnTo>
                    <a:pt x="542454" y="686334"/>
                  </a:lnTo>
                  <a:lnTo>
                    <a:pt x="549854" y="697323"/>
                  </a:lnTo>
                  <a:lnTo>
                    <a:pt x="560807" y="704748"/>
                  </a:lnTo>
                  <a:lnTo>
                    <a:pt x="574181" y="707476"/>
                  </a:lnTo>
                  <a:lnTo>
                    <a:pt x="587555" y="704748"/>
                  </a:lnTo>
                  <a:lnTo>
                    <a:pt x="598507" y="697323"/>
                  </a:lnTo>
                  <a:lnTo>
                    <a:pt x="605907" y="686334"/>
                  </a:lnTo>
                  <a:lnTo>
                    <a:pt x="608625" y="672914"/>
                  </a:lnTo>
                  <a:lnTo>
                    <a:pt x="605907" y="659494"/>
                  </a:lnTo>
                  <a:lnTo>
                    <a:pt x="598507" y="648505"/>
                  </a:lnTo>
                  <a:lnTo>
                    <a:pt x="587555" y="641079"/>
                  </a:lnTo>
                  <a:lnTo>
                    <a:pt x="574181" y="638352"/>
                  </a:lnTo>
                  <a:close/>
                </a:path>
                <a:path w="878840" h="1026795">
                  <a:moveTo>
                    <a:pt x="304137" y="638352"/>
                  </a:moveTo>
                  <a:lnTo>
                    <a:pt x="290764" y="641079"/>
                  </a:lnTo>
                  <a:lnTo>
                    <a:pt x="279814" y="648505"/>
                  </a:lnTo>
                  <a:lnTo>
                    <a:pt x="272415" y="659494"/>
                  </a:lnTo>
                  <a:lnTo>
                    <a:pt x="269699" y="672914"/>
                  </a:lnTo>
                  <a:lnTo>
                    <a:pt x="272415" y="686334"/>
                  </a:lnTo>
                  <a:lnTo>
                    <a:pt x="279814" y="697323"/>
                  </a:lnTo>
                  <a:lnTo>
                    <a:pt x="290764" y="704748"/>
                  </a:lnTo>
                  <a:lnTo>
                    <a:pt x="304137" y="707476"/>
                  </a:lnTo>
                  <a:lnTo>
                    <a:pt x="317511" y="704748"/>
                  </a:lnTo>
                  <a:lnTo>
                    <a:pt x="328463" y="697323"/>
                  </a:lnTo>
                  <a:lnTo>
                    <a:pt x="335864" y="686334"/>
                  </a:lnTo>
                  <a:lnTo>
                    <a:pt x="338581" y="672914"/>
                  </a:lnTo>
                  <a:lnTo>
                    <a:pt x="335864" y="659494"/>
                  </a:lnTo>
                  <a:lnTo>
                    <a:pt x="328463" y="648505"/>
                  </a:lnTo>
                  <a:lnTo>
                    <a:pt x="317511" y="641079"/>
                  </a:lnTo>
                  <a:lnTo>
                    <a:pt x="304137" y="638352"/>
                  </a:lnTo>
                  <a:close/>
                </a:path>
                <a:path w="878840" h="1026795">
                  <a:moveTo>
                    <a:pt x="34444" y="638352"/>
                  </a:moveTo>
                  <a:lnTo>
                    <a:pt x="21070" y="641079"/>
                  </a:lnTo>
                  <a:lnTo>
                    <a:pt x="10118" y="648505"/>
                  </a:lnTo>
                  <a:lnTo>
                    <a:pt x="2718" y="659494"/>
                  </a:lnTo>
                  <a:lnTo>
                    <a:pt x="0" y="672914"/>
                  </a:lnTo>
                  <a:lnTo>
                    <a:pt x="2718" y="686334"/>
                  </a:lnTo>
                  <a:lnTo>
                    <a:pt x="10118" y="697323"/>
                  </a:lnTo>
                  <a:lnTo>
                    <a:pt x="21070" y="704748"/>
                  </a:lnTo>
                  <a:lnTo>
                    <a:pt x="34444" y="707476"/>
                  </a:lnTo>
                  <a:lnTo>
                    <a:pt x="47818" y="704748"/>
                  </a:lnTo>
                  <a:lnTo>
                    <a:pt x="58770" y="697323"/>
                  </a:lnTo>
                  <a:lnTo>
                    <a:pt x="66170" y="686334"/>
                  </a:lnTo>
                  <a:lnTo>
                    <a:pt x="68888" y="672914"/>
                  </a:lnTo>
                  <a:lnTo>
                    <a:pt x="66170" y="659494"/>
                  </a:lnTo>
                  <a:lnTo>
                    <a:pt x="58770" y="648505"/>
                  </a:lnTo>
                  <a:lnTo>
                    <a:pt x="47818" y="641079"/>
                  </a:lnTo>
                  <a:lnTo>
                    <a:pt x="34444" y="638352"/>
                  </a:lnTo>
                  <a:close/>
                </a:path>
                <a:path w="878840" h="1026795">
                  <a:moveTo>
                    <a:pt x="843880" y="638352"/>
                  </a:moveTo>
                  <a:lnTo>
                    <a:pt x="830506" y="641079"/>
                  </a:lnTo>
                  <a:lnTo>
                    <a:pt x="819553" y="648505"/>
                  </a:lnTo>
                  <a:lnTo>
                    <a:pt x="812153" y="659494"/>
                  </a:lnTo>
                  <a:lnTo>
                    <a:pt x="809435" y="672914"/>
                  </a:lnTo>
                  <a:lnTo>
                    <a:pt x="812153" y="686334"/>
                  </a:lnTo>
                  <a:lnTo>
                    <a:pt x="819553" y="697323"/>
                  </a:lnTo>
                  <a:lnTo>
                    <a:pt x="830506" y="704748"/>
                  </a:lnTo>
                  <a:lnTo>
                    <a:pt x="843880" y="707476"/>
                  </a:lnTo>
                  <a:lnTo>
                    <a:pt x="857254" y="704748"/>
                  </a:lnTo>
                  <a:lnTo>
                    <a:pt x="868206" y="697323"/>
                  </a:lnTo>
                  <a:lnTo>
                    <a:pt x="875606" y="686334"/>
                  </a:lnTo>
                  <a:lnTo>
                    <a:pt x="878324" y="672914"/>
                  </a:lnTo>
                  <a:lnTo>
                    <a:pt x="875606" y="659494"/>
                  </a:lnTo>
                  <a:lnTo>
                    <a:pt x="868206" y="648505"/>
                  </a:lnTo>
                  <a:lnTo>
                    <a:pt x="857254" y="641079"/>
                  </a:lnTo>
                  <a:lnTo>
                    <a:pt x="843880" y="638352"/>
                  </a:lnTo>
                  <a:close/>
                </a:path>
                <a:path w="878840" h="1026795">
                  <a:moveTo>
                    <a:pt x="574180" y="0"/>
                  </a:moveTo>
                  <a:lnTo>
                    <a:pt x="560661" y="2727"/>
                  </a:lnTo>
                  <a:lnTo>
                    <a:pt x="549725" y="10152"/>
                  </a:lnTo>
                  <a:lnTo>
                    <a:pt x="542405" y="21141"/>
                  </a:lnTo>
                  <a:lnTo>
                    <a:pt x="539736" y="34561"/>
                  </a:lnTo>
                  <a:lnTo>
                    <a:pt x="542454" y="47981"/>
                  </a:lnTo>
                  <a:lnTo>
                    <a:pt x="549854" y="58970"/>
                  </a:lnTo>
                  <a:lnTo>
                    <a:pt x="560806" y="66396"/>
                  </a:lnTo>
                  <a:lnTo>
                    <a:pt x="574180" y="69123"/>
                  </a:lnTo>
                  <a:lnTo>
                    <a:pt x="587554" y="66396"/>
                  </a:lnTo>
                  <a:lnTo>
                    <a:pt x="598507" y="58970"/>
                  </a:lnTo>
                  <a:lnTo>
                    <a:pt x="605907" y="47981"/>
                  </a:lnTo>
                  <a:lnTo>
                    <a:pt x="608625" y="34561"/>
                  </a:lnTo>
                  <a:lnTo>
                    <a:pt x="605907" y="21141"/>
                  </a:lnTo>
                  <a:lnTo>
                    <a:pt x="598506" y="10152"/>
                  </a:lnTo>
                  <a:lnTo>
                    <a:pt x="587554" y="2727"/>
                  </a:lnTo>
                  <a:lnTo>
                    <a:pt x="574180" y="0"/>
                  </a:lnTo>
                  <a:close/>
                </a:path>
                <a:path w="878840" h="1026795">
                  <a:moveTo>
                    <a:pt x="304137" y="0"/>
                  </a:moveTo>
                  <a:lnTo>
                    <a:pt x="290763" y="2727"/>
                  </a:lnTo>
                  <a:lnTo>
                    <a:pt x="279813" y="10152"/>
                  </a:lnTo>
                  <a:lnTo>
                    <a:pt x="272415" y="21141"/>
                  </a:lnTo>
                  <a:lnTo>
                    <a:pt x="269698" y="34561"/>
                  </a:lnTo>
                  <a:lnTo>
                    <a:pt x="272415" y="47981"/>
                  </a:lnTo>
                  <a:lnTo>
                    <a:pt x="279813" y="58970"/>
                  </a:lnTo>
                  <a:lnTo>
                    <a:pt x="290764" y="66396"/>
                  </a:lnTo>
                  <a:lnTo>
                    <a:pt x="304137" y="69123"/>
                  </a:lnTo>
                  <a:lnTo>
                    <a:pt x="317511" y="66396"/>
                  </a:lnTo>
                  <a:lnTo>
                    <a:pt x="328463" y="58970"/>
                  </a:lnTo>
                  <a:lnTo>
                    <a:pt x="335863" y="47981"/>
                  </a:lnTo>
                  <a:lnTo>
                    <a:pt x="338581" y="34561"/>
                  </a:lnTo>
                  <a:lnTo>
                    <a:pt x="335863" y="21141"/>
                  </a:lnTo>
                  <a:lnTo>
                    <a:pt x="328463" y="10152"/>
                  </a:lnTo>
                  <a:lnTo>
                    <a:pt x="317511" y="2727"/>
                  </a:lnTo>
                  <a:lnTo>
                    <a:pt x="304137" y="0"/>
                  </a:lnTo>
                  <a:close/>
                </a:path>
                <a:path w="878840" h="1026795">
                  <a:moveTo>
                    <a:pt x="34443" y="0"/>
                  </a:moveTo>
                  <a:lnTo>
                    <a:pt x="21070" y="2727"/>
                  </a:lnTo>
                  <a:lnTo>
                    <a:pt x="10117" y="10152"/>
                  </a:lnTo>
                  <a:lnTo>
                    <a:pt x="2717" y="21141"/>
                  </a:lnTo>
                  <a:lnTo>
                    <a:pt x="0" y="34561"/>
                  </a:lnTo>
                  <a:lnTo>
                    <a:pt x="2717" y="47981"/>
                  </a:lnTo>
                  <a:lnTo>
                    <a:pt x="10118" y="58970"/>
                  </a:lnTo>
                  <a:lnTo>
                    <a:pt x="21070" y="66396"/>
                  </a:lnTo>
                  <a:lnTo>
                    <a:pt x="34443" y="69123"/>
                  </a:lnTo>
                  <a:lnTo>
                    <a:pt x="47817" y="66396"/>
                  </a:lnTo>
                  <a:lnTo>
                    <a:pt x="58770" y="58970"/>
                  </a:lnTo>
                  <a:lnTo>
                    <a:pt x="66170" y="47981"/>
                  </a:lnTo>
                  <a:lnTo>
                    <a:pt x="68888" y="34561"/>
                  </a:lnTo>
                  <a:lnTo>
                    <a:pt x="66170" y="21141"/>
                  </a:lnTo>
                  <a:lnTo>
                    <a:pt x="58770" y="10152"/>
                  </a:lnTo>
                  <a:lnTo>
                    <a:pt x="47817" y="2727"/>
                  </a:lnTo>
                  <a:lnTo>
                    <a:pt x="34443" y="0"/>
                  </a:lnTo>
                  <a:close/>
                </a:path>
                <a:path w="878840" h="1026795">
                  <a:moveTo>
                    <a:pt x="843879" y="0"/>
                  </a:moveTo>
                  <a:lnTo>
                    <a:pt x="830505" y="2727"/>
                  </a:lnTo>
                  <a:lnTo>
                    <a:pt x="819553" y="10152"/>
                  </a:lnTo>
                  <a:lnTo>
                    <a:pt x="812153" y="21141"/>
                  </a:lnTo>
                  <a:lnTo>
                    <a:pt x="809435" y="34561"/>
                  </a:lnTo>
                  <a:lnTo>
                    <a:pt x="812153" y="47981"/>
                  </a:lnTo>
                  <a:lnTo>
                    <a:pt x="819553" y="58970"/>
                  </a:lnTo>
                  <a:lnTo>
                    <a:pt x="830505" y="66396"/>
                  </a:lnTo>
                  <a:lnTo>
                    <a:pt x="843879" y="69123"/>
                  </a:lnTo>
                  <a:lnTo>
                    <a:pt x="857253" y="66396"/>
                  </a:lnTo>
                  <a:lnTo>
                    <a:pt x="868206" y="58970"/>
                  </a:lnTo>
                  <a:lnTo>
                    <a:pt x="875606" y="47981"/>
                  </a:lnTo>
                  <a:lnTo>
                    <a:pt x="878324" y="34561"/>
                  </a:lnTo>
                  <a:lnTo>
                    <a:pt x="875606" y="21141"/>
                  </a:lnTo>
                  <a:lnTo>
                    <a:pt x="868206" y="10152"/>
                  </a:lnTo>
                  <a:lnTo>
                    <a:pt x="857253" y="2727"/>
                  </a:lnTo>
                  <a:lnTo>
                    <a:pt x="843879" y="0"/>
                  </a:lnTo>
                  <a:close/>
                </a:path>
                <a:path w="878840" h="1026795">
                  <a:moveTo>
                    <a:pt x="574181" y="957356"/>
                  </a:moveTo>
                  <a:lnTo>
                    <a:pt x="560661" y="960083"/>
                  </a:lnTo>
                  <a:lnTo>
                    <a:pt x="549725" y="967508"/>
                  </a:lnTo>
                  <a:lnTo>
                    <a:pt x="542406" y="978498"/>
                  </a:lnTo>
                  <a:lnTo>
                    <a:pt x="539737" y="991918"/>
                  </a:lnTo>
                  <a:lnTo>
                    <a:pt x="542454" y="1005336"/>
                  </a:lnTo>
                  <a:lnTo>
                    <a:pt x="549855" y="1016326"/>
                  </a:lnTo>
                  <a:lnTo>
                    <a:pt x="560807" y="1023751"/>
                  </a:lnTo>
                  <a:lnTo>
                    <a:pt x="574181" y="1026478"/>
                  </a:lnTo>
                  <a:lnTo>
                    <a:pt x="587555" y="1023751"/>
                  </a:lnTo>
                  <a:lnTo>
                    <a:pt x="598507" y="1016326"/>
                  </a:lnTo>
                  <a:lnTo>
                    <a:pt x="605907" y="1005336"/>
                  </a:lnTo>
                  <a:lnTo>
                    <a:pt x="608625" y="991918"/>
                  </a:lnTo>
                  <a:lnTo>
                    <a:pt x="605907" y="978498"/>
                  </a:lnTo>
                  <a:lnTo>
                    <a:pt x="598507" y="967508"/>
                  </a:lnTo>
                  <a:lnTo>
                    <a:pt x="587555" y="960083"/>
                  </a:lnTo>
                  <a:lnTo>
                    <a:pt x="574181" y="957356"/>
                  </a:lnTo>
                  <a:close/>
                </a:path>
                <a:path w="878840" h="1026795">
                  <a:moveTo>
                    <a:pt x="304137" y="957356"/>
                  </a:moveTo>
                  <a:lnTo>
                    <a:pt x="290764" y="960083"/>
                  </a:lnTo>
                  <a:lnTo>
                    <a:pt x="279814" y="967508"/>
                  </a:lnTo>
                  <a:lnTo>
                    <a:pt x="272416" y="978498"/>
                  </a:lnTo>
                  <a:lnTo>
                    <a:pt x="269699" y="991918"/>
                  </a:lnTo>
                  <a:lnTo>
                    <a:pt x="272416" y="1005336"/>
                  </a:lnTo>
                  <a:lnTo>
                    <a:pt x="279814" y="1016326"/>
                  </a:lnTo>
                  <a:lnTo>
                    <a:pt x="290764" y="1023751"/>
                  </a:lnTo>
                  <a:lnTo>
                    <a:pt x="304137" y="1026478"/>
                  </a:lnTo>
                  <a:lnTo>
                    <a:pt x="317511" y="1023751"/>
                  </a:lnTo>
                  <a:lnTo>
                    <a:pt x="328464" y="1016326"/>
                  </a:lnTo>
                  <a:lnTo>
                    <a:pt x="335864" y="1005336"/>
                  </a:lnTo>
                  <a:lnTo>
                    <a:pt x="338582" y="991918"/>
                  </a:lnTo>
                  <a:lnTo>
                    <a:pt x="335864" y="978498"/>
                  </a:lnTo>
                  <a:lnTo>
                    <a:pt x="328464" y="967508"/>
                  </a:lnTo>
                  <a:lnTo>
                    <a:pt x="317511" y="960083"/>
                  </a:lnTo>
                  <a:lnTo>
                    <a:pt x="304137" y="957356"/>
                  </a:lnTo>
                  <a:close/>
                </a:path>
                <a:path w="878840" h="1026795">
                  <a:moveTo>
                    <a:pt x="34444" y="957356"/>
                  </a:moveTo>
                  <a:lnTo>
                    <a:pt x="21070" y="960083"/>
                  </a:lnTo>
                  <a:lnTo>
                    <a:pt x="10118" y="967508"/>
                  </a:lnTo>
                  <a:lnTo>
                    <a:pt x="2718" y="978498"/>
                  </a:lnTo>
                  <a:lnTo>
                    <a:pt x="0" y="991918"/>
                  </a:lnTo>
                  <a:lnTo>
                    <a:pt x="2718" y="1005336"/>
                  </a:lnTo>
                  <a:lnTo>
                    <a:pt x="10118" y="1016326"/>
                  </a:lnTo>
                  <a:lnTo>
                    <a:pt x="21070" y="1023751"/>
                  </a:lnTo>
                  <a:lnTo>
                    <a:pt x="34444" y="1026478"/>
                  </a:lnTo>
                  <a:lnTo>
                    <a:pt x="47818" y="1023751"/>
                  </a:lnTo>
                  <a:lnTo>
                    <a:pt x="58770" y="1016326"/>
                  </a:lnTo>
                  <a:lnTo>
                    <a:pt x="66170" y="1005336"/>
                  </a:lnTo>
                  <a:lnTo>
                    <a:pt x="68888" y="991918"/>
                  </a:lnTo>
                  <a:lnTo>
                    <a:pt x="66170" y="978498"/>
                  </a:lnTo>
                  <a:lnTo>
                    <a:pt x="58770" y="967508"/>
                  </a:lnTo>
                  <a:lnTo>
                    <a:pt x="47818" y="960083"/>
                  </a:lnTo>
                  <a:lnTo>
                    <a:pt x="34444" y="957356"/>
                  </a:lnTo>
                  <a:close/>
                </a:path>
                <a:path w="878840" h="1026795">
                  <a:moveTo>
                    <a:pt x="843880" y="957356"/>
                  </a:moveTo>
                  <a:lnTo>
                    <a:pt x="830506" y="960083"/>
                  </a:lnTo>
                  <a:lnTo>
                    <a:pt x="819554" y="967508"/>
                  </a:lnTo>
                  <a:lnTo>
                    <a:pt x="812153" y="978498"/>
                  </a:lnTo>
                  <a:lnTo>
                    <a:pt x="809436" y="991918"/>
                  </a:lnTo>
                  <a:lnTo>
                    <a:pt x="812153" y="1005336"/>
                  </a:lnTo>
                  <a:lnTo>
                    <a:pt x="819554" y="1016326"/>
                  </a:lnTo>
                  <a:lnTo>
                    <a:pt x="830506" y="1023751"/>
                  </a:lnTo>
                  <a:lnTo>
                    <a:pt x="843880" y="1026478"/>
                  </a:lnTo>
                  <a:lnTo>
                    <a:pt x="857254" y="1023751"/>
                  </a:lnTo>
                  <a:lnTo>
                    <a:pt x="868206" y="1016326"/>
                  </a:lnTo>
                  <a:lnTo>
                    <a:pt x="875606" y="1005336"/>
                  </a:lnTo>
                  <a:lnTo>
                    <a:pt x="878324" y="991918"/>
                  </a:lnTo>
                  <a:lnTo>
                    <a:pt x="875606" y="978498"/>
                  </a:lnTo>
                  <a:lnTo>
                    <a:pt x="868206" y="967508"/>
                  </a:lnTo>
                  <a:lnTo>
                    <a:pt x="857254" y="960083"/>
                  </a:lnTo>
                  <a:lnTo>
                    <a:pt x="843880" y="957356"/>
                  </a:lnTo>
                  <a:close/>
                </a:path>
              </a:pathLst>
            </a:custGeom>
            <a:solidFill>
              <a:srgbClr val="FD4B42"/>
            </a:solidFill>
          </p:spPr>
          <p:txBody>
            <a:bodyPr wrap="square" lIns="0" tIns="0" rIns="0" bIns="0" rtlCol="0"/>
            <a:lstStyle/>
            <a:p>
              <a:pPr defTabSz="609630">
                <a:defRPr/>
              </a:pPr>
              <a:endParaRPr sz="1200" kern="0">
                <a:solidFill>
                  <a:sysClr val="windowText" lastClr="000000"/>
                </a:solidFill>
              </a:endParaRPr>
            </a:p>
          </p:txBody>
        </p:sp>
        <p:sp>
          <p:nvSpPr>
            <p:cNvPr id="9" name="object 9"/>
            <p:cNvSpPr/>
            <p:nvPr/>
          </p:nvSpPr>
          <p:spPr>
            <a:xfrm>
              <a:off x="8608098" y="2976905"/>
              <a:ext cx="826135" cy="1001394"/>
            </a:xfrm>
            <a:custGeom>
              <a:avLst/>
              <a:gdLst/>
              <a:ahLst/>
              <a:cxnLst/>
              <a:rect l="l" t="t" r="r" b="b"/>
              <a:pathLst>
                <a:path w="826134" h="1001395">
                  <a:moveTo>
                    <a:pt x="502640" y="285991"/>
                  </a:moveTo>
                  <a:lnTo>
                    <a:pt x="107708" y="285991"/>
                  </a:lnTo>
                  <a:lnTo>
                    <a:pt x="107708" y="321741"/>
                  </a:lnTo>
                  <a:lnTo>
                    <a:pt x="502640" y="321741"/>
                  </a:lnTo>
                  <a:lnTo>
                    <a:pt x="502640" y="285991"/>
                  </a:lnTo>
                  <a:close/>
                </a:path>
                <a:path w="826134" h="1001395">
                  <a:moveTo>
                    <a:pt x="502640" y="214490"/>
                  </a:moveTo>
                  <a:lnTo>
                    <a:pt x="107708" y="214490"/>
                  </a:lnTo>
                  <a:lnTo>
                    <a:pt x="107708" y="250240"/>
                  </a:lnTo>
                  <a:lnTo>
                    <a:pt x="502640" y="250240"/>
                  </a:lnTo>
                  <a:lnTo>
                    <a:pt x="502640" y="214490"/>
                  </a:lnTo>
                  <a:close/>
                </a:path>
                <a:path w="826134" h="1001395">
                  <a:moveTo>
                    <a:pt x="825766" y="8013"/>
                  </a:moveTo>
                  <a:lnTo>
                    <a:pt x="817740" y="0"/>
                  </a:lnTo>
                  <a:lnTo>
                    <a:pt x="789863" y="0"/>
                  </a:lnTo>
                  <a:lnTo>
                    <a:pt x="789863" y="35750"/>
                  </a:lnTo>
                  <a:lnTo>
                    <a:pt x="789863" y="893737"/>
                  </a:lnTo>
                  <a:lnTo>
                    <a:pt x="753960" y="893737"/>
                  </a:lnTo>
                  <a:lnTo>
                    <a:pt x="753960" y="232003"/>
                  </a:lnTo>
                  <a:lnTo>
                    <a:pt x="753757" y="231673"/>
                  </a:lnTo>
                  <a:lnTo>
                    <a:pt x="753643" y="229679"/>
                  </a:lnTo>
                  <a:lnTo>
                    <a:pt x="753325" y="228092"/>
                  </a:lnTo>
                  <a:lnTo>
                    <a:pt x="752576" y="225983"/>
                  </a:lnTo>
                  <a:lnTo>
                    <a:pt x="752424" y="225399"/>
                  </a:lnTo>
                  <a:lnTo>
                    <a:pt x="751319" y="223037"/>
                  </a:lnTo>
                  <a:lnTo>
                    <a:pt x="750239" y="221297"/>
                  </a:lnTo>
                  <a:lnTo>
                    <a:pt x="743407" y="214490"/>
                  </a:lnTo>
                  <a:lnTo>
                    <a:pt x="718058" y="189255"/>
                  </a:lnTo>
                  <a:lnTo>
                    <a:pt x="718058" y="250240"/>
                  </a:lnTo>
                  <a:lnTo>
                    <a:pt x="718058" y="965225"/>
                  </a:lnTo>
                  <a:lnTo>
                    <a:pt x="89763" y="965225"/>
                  </a:lnTo>
                  <a:lnTo>
                    <a:pt x="68821" y="961009"/>
                  </a:lnTo>
                  <a:lnTo>
                    <a:pt x="51701" y="949502"/>
                  </a:lnTo>
                  <a:lnTo>
                    <a:pt x="40144" y="932459"/>
                  </a:lnTo>
                  <a:lnTo>
                    <a:pt x="35902" y="911606"/>
                  </a:lnTo>
                  <a:lnTo>
                    <a:pt x="35902" y="107251"/>
                  </a:lnTo>
                  <a:lnTo>
                    <a:pt x="574446" y="107251"/>
                  </a:lnTo>
                  <a:lnTo>
                    <a:pt x="574446" y="242252"/>
                  </a:lnTo>
                  <a:lnTo>
                    <a:pt x="582472" y="250240"/>
                  </a:lnTo>
                  <a:lnTo>
                    <a:pt x="718058" y="250240"/>
                  </a:lnTo>
                  <a:lnTo>
                    <a:pt x="718058" y="189255"/>
                  </a:lnTo>
                  <a:lnTo>
                    <a:pt x="692670" y="163969"/>
                  </a:lnTo>
                  <a:lnTo>
                    <a:pt x="692670" y="214490"/>
                  </a:lnTo>
                  <a:lnTo>
                    <a:pt x="610349" y="214490"/>
                  </a:lnTo>
                  <a:lnTo>
                    <a:pt x="610349" y="132537"/>
                  </a:lnTo>
                  <a:lnTo>
                    <a:pt x="692670" y="214490"/>
                  </a:lnTo>
                  <a:lnTo>
                    <a:pt x="692670" y="163969"/>
                  </a:lnTo>
                  <a:lnTo>
                    <a:pt x="661123" y="132537"/>
                  </a:lnTo>
                  <a:lnTo>
                    <a:pt x="635723" y="107251"/>
                  </a:lnTo>
                  <a:lnTo>
                    <a:pt x="605040" y="76682"/>
                  </a:lnTo>
                  <a:lnTo>
                    <a:pt x="603542" y="75222"/>
                  </a:lnTo>
                  <a:lnTo>
                    <a:pt x="601802" y="74155"/>
                  </a:lnTo>
                  <a:lnTo>
                    <a:pt x="599389" y="73025"/>
                  </a:lnTo>
                  <a:lnTo>
                    <a:pt x="598779" y="72859"/>
                  </a:lnTo>
                  <a:lnTo>
                    <a:pt x="596684" y="72136"/>
                  </a:lnTo>
                  <a:lnTo>
                    <a:pt x="595160" y="71843"/>
                  </a:lnTo>
                  <a:lnTo>
                    <a:pt x="593166" y="71716"/>
                  </a:lnTo>
                  <a:lnTo>
                    <a:pt x="592823" y="71501"/>
                  </a:lnTo>
                  <a:lnTo>
                    <a:pt x="107708" y="71501"/>
                  </a:lnTo>
                  <a:lnTo>
                    <a:pt x="107708" y="35750"/>
                  </a:lnTo>
                  <a:lnTo>
                    <a:pt x="789863" y="35750"/>
                  </a:lnTo>
                  <a:lnTo>
                    <a:pt x="789863" y="0"/>
                  </a:lnTo>
                  <a:lnTo>
                    <a:pt x="79832" y="0"/>
                  </a:lnTo>
                  <a:lnTo>
                    <a:pt x="71805" y="8013"/>
                  </a:lnTo>
                  <a:lnTo>
                    <a:pt x="71805" y="71501"/>
                  </a:lnTo>
                  <a:lnTo>
                    <a:pt x="8026" y="71501"/>
                  </a:lnTo>
                  <a:lnTo>
                    <a:pt x="0" y="79514"/>
                  </a:lnTo>
                  <a:lnTo>
                    <a:pt x="0" y="911606"/>
                  </a:lnTo>
                  <a:lnTo>
                    <a:pt x="7073" y="946365"/>
                  </a:lnTo>
                  <a:lnTo>
                    <a:pt x="26327" y="974775"/>
                  </a:lnTo>
                  <a:lnTo>
                    <a:pt x="54851" y="993940"/>
                  </a:lnTo>
                  <a:lnTo>
                    <a:pt x="89763" y="1000975"/>
                  </a:lnTo>
                  <a:lnTo>
                    <a:pt x="745934" y="1000975"/>
                  </a:lnTo>
                  <a:lnTo>
                    <a:pt x="753960" y="992974"/>
                  </a:lnTo>
                  <a:lnTo>
                    <a:pt x="753960" y="965225"/>
                  </a:lnTo>
                  <a:lnTo>
                    <a:pt x="753960" y="929487"/>
                  </a:lnTo>
                  <a:lnTo>
                    <a:pt x="817740" y="929487"/>
                  </a:lnTo>
                  <a:lnTo>
                    <a:pt x="825766" y="921473"/>
                  </a:lnTo>
                  <a:lnTo>
                    <a:pt x="825766" y="893737"/>
                  </a:lnTo>
                  <a:lnTo>
                    <a:pt x="825766" y="35750"/>
                  </a:lnTo>
                  <a:lnTo>
                    <a:pt x="825766" y="8013"/>
                  </a:lnTo>
                  <a:close/>
                </a:path>
              </a:pathLst>
            </a:custGeom>
            <a:solidFill>
              <a:srgbClr val="FFFFFF"/>
            </a:solidFill>
          </p:spPr>
          <p:txBody>
            <a:bodyPr wrap="square" lIns="0" tIns="0" rIns="0" bIns="0" rtlCol="0"/>
            <a:lstStyle/>
            <a:p>
              <a:pPr defTabSz="609630">
                <a:defRPr/>
              </a:pPr>
              <a:endParaRPr sz="1200" kern="0">
                <a:solidFill>
                  <a:sysClr val="windowText" lastClr="000000"/>
                </a:solidFill>
              </a:endParaRPr>
            </a:p>
          </p:txBody>
        </p:sp>
        <p:pic>
          <p:nvPicPr>
            <p:cNvPr id="10" name="object 10"/>
            <p:cNvPicPr/>
            <p:nvPr/>
          </p:nvPicPr>
          <p:blipFill>
            <a:blip r:embed="rId3" cstate="print"/>
            <a:stretch>
              <a:fillRect/>
            </a:stretch>
          </p:blipFill>
          <p:spPr>
            <a:xfrm>
              <a:off x="8715816" y="3352266"/>
              <a:ext cx="143607" cy="142996"/>
            </a:xfrm>
            <a:prstGeom prst="rect">
              <a:avLst/>
            </a:prstGeom>
          </p:spPr>
        </p:pic>
        <p:pic>
          <p:nvPicPr>
            <p:cNvPr id="11" name="object 11"/>
            <p:cNvPicPr/>
            <p:nvPr/>
          </p:nvPicPr>
          <p:blipFill>
            <a:blip r:embed="rId3" cstate="print"/>
            <a:stretch>
              <a:fillRect/>
            </a:stretch>
          </p:blipFill>
          <p:spPr>
            <a:xfrm>
              <a:off x="8715816" y="3548886"/>
              <a:ext cx="143607" cy="142996"/>
            </a:xfrm>
            <a:prstGeom prst="rect">
              <a:avLst/>
            </a:prstGeom>
          </p:spPr>
        </p:pic>
        <p:pic>
          <p:nvPicPr>
            <p:cNvPr id="12" name="object 12"/>
            <p:cNvPicPr/>
            <p:nvPr/>
          </p:nvPicPr>
          <p:blipFill>
            <a:blip r:embed="rId3" cstate="print"/>
            <a:stretch>
              <a:fillRect/>
            </a:stretch>
          </p:blipFill>
          <p:spPr>
            <a:xfrm>
              <a:off x="8715816" y="3745507"/>
              <a:ext cx="143607" cy="142999"/>
            </a:xfrm>
            <a:prstGeom prst="rect">
              <a:avLst/>
            </a:prstGeom>
          </p:spPr>
        </p:pic>
        <p:sp>
          <p:nvSpPr>
            <p:cNvPr id="13" name="object 13"/>
            <p:cNvSpPr/>
            <p:nvPr/>
          </p:nvSpPr>
          <p:spPr>
            <a:xfrm>
              <a:off x="8913266" y="2994786"/>
              <a:ext cx="772160" cy="983615"/>
            </a:xfrm>
            <a:custGeom>
              <a:avLst/>
              <a:gdLst/>
              <a:ahLst/>
              <a:cxnLst/>
              <a:rect l="l" t="t" r="r" b="b"/>
              <a:pathLst>
                <a:path w="772159" h="983614">
                  <a:moveTo>
                    <a:pt x="341083" y="804354"/>
                  </a:moveTo>
                  <a:lnTo>
                    <a:pt x="0" y="804354"/>
                  </a:lnTo>
                  <a:lnTo>
                    <a:pt x="0" y="840105"/>
                  </a:lnTo>
                  <a:lnTo>
                    <a:pt x="341083" y="840105"/>
                  </a:lnTo>
                  <a:lnTo>
                    <a:pt x="341083" y="804354"/>
                  </a:lnTo>
                  <a:close/>
                </a:path>
                <a:path w="772159" h="983614">
                  <a:moveTo>
                    <a:pt x="341083" y="607733"/>
                  </a:moveTo>
                  <a:lnTo>
                    <a:pt x="0" y="607733"/>
                  </a:lnTo>
                  <a:lnTo>
                    <a:pt x="0" y="643483"/>
                  </a:lnTo>
                  <a:lnTo>
                    <a:pt x="341083" y="643483"/>
                  </a:lnTo>
                  <a:lnTo>
                    <a:pt x="341083" y="607733"/>
                  </a:lnTo>
                  <a:close/>
                </a:path>
                <a:path w="772159" h="983614">
                  <a:moveTo>
                    <a:pt x="341083" y="411111"/>
                  </a:moveTo>
                  <a:lnTo>
                    <a:pt x="0" y="411111"/>
                  </a:lnTo>
                  <a:lnTo>
                    <a:pt x="0" y="446862"/>
                  </a:lnTo>
                  <a:lnTo>
                    <a:pt x="341083" y="446862"/>
                  </a:lnTo>
                  <a:lnTo>
                    <a:pt x="341083" y="411111"/>
                  </a:lnTo>
                  <a:close/>
                </a:path>
                <a:path w="772159" h="983614">
                  <a:moveTo>
                    <a:pt x="771906" y="71488"/>
                  </a:moveTo>
                  <a:lnTo>
                    <a:pt x="766254" y="43688"/>
                  </a:lnTo>
                  <a:lnTo>
                    <a:pt x="760882" y="35737"/>
                  </a:lnTo>
                  <a:lnTo>
                    <a:pt x="750862" y="20955"/>
                  </a:lnTo>
                  <a:lnTo>
                    <a:pt x="736003" y="10985"/>
                  </a:lnTo>
                  <a:lnTo>
                    <a:pt x="736003" y="71488"/>
                  </a:lnTo>
                  <a:lnTo>
                    <a:pt x="736003" y="125120"/>
                  </a:lnTo>
                  <a:lnTo>
                    <a:pt x="736003" y="160870"/>
                  </a:lnTo>
                  <a:lnTo>
                    <a:pt x="736003" y="196608"/>
                  </a:lnTo>
                  <a:lnTo>
                    <a:pt x="736003" y="232359"/>
                  </a:lnTo>
                  <a:lnTo>
                    <a:pt x="736003" y="840105"/>
                  </a:lnTo>
                  <a:lnTo>
                    <a:pt x="724928" y="840105"/>
                  </a:lnTo>
                  <a:lnTo>
                    <a:pt x="724928" y="875855"/>
                  </a:lnTo>
                  <a:lnTo>
                    <a:pt x="700100" y="925258"/>
                  </a:lnTo>
                  <a:lnTo>
                    <a:pt x="675309" y="875855"/>
                  </a:lnTo>
                  <a:lnTo>
                    <a:pt x="724928" y="875855"/>
                  </a:lnTo>
                  <a:lnTo>
                    <a:pt x="724928" y="840105"/>
                  </a:lnTo>
                  <a:lnTo>
                    <a:pt x="664210" y="840105"/>
                  </a:lnTo>
                  <a:lnTo>
                    <a:pt x="664197" y="232359"/>
                  </a:lnTo>
                  <a:lnTo>
                    <a:pt x="736003" y="232359"/>
                  </a:lnTo>
                  <a:lnTo>
                    <a:pt x="736003" y="196608"/>
                  </a:lnTo>
                  <a:lnTo>
                    <a:pt x="664197" y="196608"/>
                  </a:lnTo>
                  <a:lnTo>
                    <a:pt x="664197" y="160870"/>
                  </a:lnTo>
                  <a:lnTo>
                    <a:pt x="736003" y="160870"/>
                  </a:lnTo>
                  <a:lnTo>
                    <a:pt x="736003" y="125120"/>
                  </a:lnTo>
                  <a:lnTo>
                    <a:pt x="664197" y="125120"/>
                  </a:lnTo>
                  <a:lnTo>
                    <a:pt x="664197" y="71488"/>
                  </a:lnTo>
                  <a:lnTo>
                    <a:pt x="667029" y="57594"/>
                  </a:lnTo>
                  <a:lnTo>
                    <a:pt x="674738" y="46228"/>
                  </a:lnTo>
                  <a:lnTo>
                    <a:pt x="686142" y="38557"/>
                  </a:lnTo>
                  <a:lnTo>
                    <a:pt x="700100" y="35737"/>
                  </a:lnTo>
                  <a:lnTo>
                    <a:pt x="714070" y="38557"/>
                  </a:lnTo>
                  <a:lnTo>
                    <a:pt x="725487" y="46228"/>
                  </a:lnTo>
                  <a:lnTo>
                    <a:pt x="733183" y="57594"/>
                  </a:lnTo>
                  <a:lnTo>
                    <a:pt x="736003" y="71488"/>
                  </a:lnTo>
                  <a:lnTo>
                    <a:pt x="736003" y="10985"/>
                  </a:lnTo>
                  <a:lnTo>
                    <a:pt x="728027" y="5626"/>
                  </a:lnTo>
                  <a:lnTo>
                    <a:pt x="700100" y="0"/>
                  </a:lnTo>
                  <a:lnTo>
                    <a:pt x="672185" y="5626"/>
                  </a:lnTo>
                  <a:lnTo>
                    <a:pt x="649351" y="20955"/>
                  </a:lnTo>
                  <a:lnTo>
                    <a:pt x="633945" y="43688"/>
                  </a:lnTo>
                  <a:lnTo>
                    <a:pt x="628294" y="71488"/>
                  </a:lnTo>
                  <a:lnTo>
                    <a:pt x="628307" y="860742"/>
                  </a:lnTo>
                  <a:lnTo>
                    <a:pt x="628942" y="863498"/>
                  </a:lnTo>
                  <a:lnTo>
                    <a:pt x="687095" y="979271"/>
                  </a:lnTo>
                  <a:lnTo>
                    <a:pt x="693305" y="983094"/>
                  </a:lnTo>
                  <a:lnTo>
                    <a:pt x="706907" y="983094"/>
                  </a:lnTo>
                  <a:lnTo>
                    <a:pt x="713117" y="979271"/>
                  </a:lnTo>
                  <a:lnTo>
                    <a:pt x="740257" y="925258"/>
                  </a:lnTo>
                  <a:lnTo>
                    <a:pt x="765060" y="875855"/>
                  </a:lnTo>
                  <a:lnTo>
                    <a:pt x="771271" y="863498"/>
                  </a:lnTo>
                  <a:lnTo>
                    <a:pt x="771906" y="860742"/>
                  </a:lnTo>
                  <a:lnTo>
                    <a:pt x="771906" y="840105"/>
                  </a:lnTo>
                  <a:lnTo>
                    <a:pt x="771906" y="232359"/>
                  </a:lnTo>
                  <a:lnTo>
                    <a:pt x="771906" y="196608"/>
                  </a:lnTo>
                  <a:lnTo>
                    <a:pt x="771906" y="160870"/>
                  </a:lnTo>
                  <a:lnTo>
                    <a:pt x="771906" y="125120"/>
                  </a:lnTo>
                  <a:lnTo>
                    <a:pt x="771906" y="71488"/>
                  </a:lnTo>
                  <a:close/>
                </a:path>
              </a:pathLst>
            </a:custGeom>
            <a:solidFill>
              <a:srgbClr val="FFFFFF"/>
            </a:solidFill>
          </p:spPr>
          <p:txBody>
            <a:bodyPr wrap="square" lIns="0" tIns="0" rIns="0" bIns="0" rtlCol="0"/>
            <a:lstStyle/>
            <a:p>
              <a:pPr defTabSz="609630">
                <a:defRPr/>
              </a:pPr>
              <a:endParaRPr sz="1200" kern="0">
                <a:solidFill>
                  <a:sysClr val="windowText" lastClr="000000"/>
                </a:solidFill>
              </a:endParaRPr>
            </a:p>
          </p:txBody>
        </p:sp>
        <p:pic>
          <p:nvPicPr>
            <p:cNvPr id="14" name="object 14"/>
            <p:cNvPicPr/>
            <p:nvPr/>
          </p:nvPicPr>
          <p:blipFill>
            <a:blip r:embed="rId4" cstate="print"/>
            <a:stretch>
              <a:fillRect/>
            </a:stretch>
          </p:blipFill>
          <p:spPr>
            <a:xfrm>
              <a:off x="14395704" y="2971800"/>
              <a:ext cx="1388363" cy="888491"/>
            </a:xfrm>
            <a:prstGeom prst="rect">
              <a:avLst/>
            </a:prstGeom>
          </p:spPr>
        </p:pic>
        <p:sp>
          <p:nvSpPr>
            <p:cNvPr id="15" name="object 15"/>
            <p:cNvSpPr/>
            <p:nvPr/>
          </p:nvSpPr>
          <p:spPr>
            <a:xfrm>
              <a:off x="11473612" y="2814954"/>
              <a:ext cx="1238885" cy="1240790"/>
            </a:xfrm>
            <a:custGeom>
              <a:avLst/>
              <a:gdLst/>
              <a:ahLst/>
              <a:cxnLst/>
              <a:rect l="l" t="t" r="r" b="b"/>
              <a:pathLst>
                <a:path w="1238884" h="1240789">
                  <a:moveTo>
                    <a:pt x="309651" y="330365"/>
                  </a:moveTo>
                  <a:lnTo>
                    <a:pt x="268363" y="330365"/>
                  </a:lnTo>
                  <a:lnTo>
                    <a:pt x="268363" y="371754"/>
                  </a:lnTo>
                  <a:lnTo>
                    <a:pt x="309651" y="371754"/>
                  </a:lnTo>
                  <a:lnTo>
                    <a:pt x="309651" y="330365"/>
                  </a:lnTo>
                  <a:close/>
                </a:path>
                <a:path w="1238884" h="1240789">
                  <a:moveTo>
                    <a:pt x="433514" y="330365"/>
                  </a:moveTo>
                  <a:lnTo>
                    <a:pt x="392226" y="330365"/>
                  </a:lnTo>
                  <a:lnTo>
                    <a:pt x="392226" y="371754"/>
                  </a:lnTo>
                  <a:lnTo>
                    <a:pt x="433514" y="371754"/>
                  </a:lnTo>
                  <a:lnTo>
                    <a:pt x="433514" y="330365"/>
                  </a:lnTo>
                  <a:close/>
                </a:path>
                <a:path w="1238884" h="1240789">
                  <a:moveTo>
                    <a:pt x="701890" y="206222"/>
                  </a:moveTo>
                  <a:lnTo>
                    <a:pt x="598665" y="206222"/>
                  </a:lnTo>
                  <a:lnTo>
                    <a:pt x="598665" y="247599"/>
                  </a:lnTo>
                  <a:lnTo>
                    <a:pt x="701890" y="247599"/>
                  </a:lnTo>
                  <a:lnTo>
                    <a:pt x="701890" y="206222"/>
                  </a:lnTo>
                  <a:close/>
                </a:path>
                <a:path w="1238884" h="1240789">
                  <a:moveTo>
                    <a:pt x="949617" y="868337"/>
                  </a:moveTo>
                  <a:lnTo>
                    <a:pt x="908329" y="868337"/>
                  </a:lnTo>
                  <a:lnTo>
                    <a:pt x="908329" y="909726"/>
                  </a:lnTo>
                  <a:lnTo>
                    <a:pt x="949617" y="909726"/>
                  </a:lnTo>
                  <a:lnTo>
                    <a:pt x="949617" y="868337"/>
                  </a:lnTo>
                  <a:close/>
                </a:path>
                <a:path w="1238884" h="1240789">
                  <a:moveTo>
                    <a:pt x="1073480" y="579120"/>
                  </a:moveTo>
                  <a:lnTo>
                    <a:pt x="1032192" y="579120"/>
                  </a:lnTo>
                  <a:lnTo>
                    <a:pt x="1032192" y="786130"/>
                  </a:lnTo>
                  <a:lnTo>
                    <a:pt x="1032192" y="828040"/>
                  </a:lnTo>
                  <a:lnTo>
                    <a:pt x="1032192" y="890270"/>
                  </a:lnTo>
                  <a:lnTo>
                    <a:pt x="1027315" y="913130"/>
                  </a:lnTo>
                  <a:lnTo>
                    <a:pt x="1014018" y="933450"/>
                  </a:lnTo>
                  <a:lnTo>
                    <a:pt x="994333" y="947420"/>
                  </a:lnTo>
                  <a:lnTo>
                    <a:pt x="970267" y="951230"/>
                  </a:lnTo>
                  <a:lnTo>
                    <a:pt x="678586" y="951230"/>
                  </a:lnTo>
                  <a:lnTo>
                    <a:pt x="678586" y="1117600"/>
                  </a:lnTo>
                  <a:lnTo>
                    <a:pt x="394893" y="1117600"/>
                  </a:lnTo>
                  <a:lnTo>
                    <a:pt x="410375" y="993140"/>
                  </a:lnTo>
                  <a:lnTo>
                    <a:pt x="663092" y="993140"/>
                  </a:lnTo>
                  <a:lnTo>
                    <a:pt x="678586" y="1117600"/>
                  </a:lnTo>
                  <a:lnTo>
                    <a:pt x="678586" y="951230"/>
                  </a:lnTo>
                  <a:lnTo>
                    <a:pt x="103212" y="951230"/>
                  </a:lnTo>
                  <a:lnTo>
                    <a:pt x="79184" y="947420"/>
                  </a:lnTo>
                  <a:lnTo>
                    <a:pt x="59486" y="933450"/>
                  </a:lnTo>
                  <a:lnTo>
                    <a:pt x="46177" y="913130"/>
                  </a:lnTo>
                  <a:lnTo>
                    <a:pt x="41287" y="890270"/>
                  </a:lnTo>
                  <a:lnTo>
                    <a:pt x="41287" y="828040"/>
                  </a:lnTo>
                  <a:lnTo>
                    <a:pt x="1032192" y="828040"/>
                  </a:lnTo>
                  <a:lnTo>
                    <a:pt x="1032192" y="786130"/>
                  </a:lnTo>
                  <a:lnTo>
                    <a:pt x="619315" y="786130"/>
                  </a:lnTo>
                  <a:lnTo>
                    <a:pt x="619315" y="722630"/>
                  </a:lnTo>
                  <a:lnTo>
                    <a:pt x="613244" y="680720"/>
                  </a:lnTo>
                  <a:lnTo>
                    <a:pt x="595985" y="642620"/>
                  </a:lnTo>
                  <a:lnTo>
                    <a:pt x="578027" y="622376"/>
                  </a:lnTo>
                  <a:lnTo>
                    <a:pt x="578027" y="722630"/>
                  </a:lnTo>
                  <a:lnTo>
                    <a:pt x="578027" y="786130"/>
                  </a:lnTo>
                  <a:lnTo>
                    <a:pt x="429412" y="786130"/>
                  </a:lnTo>
                  <a:lnTo>
                    <a:pt x="405599" y="678180"/>
                  </a:lnTo>
                  <a:lnTo>
                    <a:pt x="398043" y="643890"/>
                  </a:lnTo>
                  <a:lnTo>
                    <a:pt x="447560" y="660400"/>
                  </a:lnTo>
                  <a:lnTo>
                    <a:pt x="449808" y="661670"/>
                  </a:lnTo>
                  <a:lnTo>
                    <a:pt x="461022" y="661670"/>
                  </a:lnTo>
                  <a:lnTo>
                    <a:pt x="464083" y="659130"/>
                  </a:lnTo>
                  <a:lnTo>
                    <a:pt x="469252" y="656590"/>
                  </a:lnTo>
                  <a:lnTo>
                    <a:pt x="472795" y="651510"/>
                  </a:lnTo>
                  <a:lnTo>
                    <a:pt x="474167" y="646430"/>
                  </a:lnTo>
                  <a:lnTo>
                    <a:pt x="474802" y="643890"/>
                  </a:lnTo>
                  <a:lnTo>
                    <a:pt x="477621" y="632460"/>
                  </a:lnTo>
                  <a:lnTo>
                    <a:pt x="482003" y="614680"/>
                  </a:lnTo>
                  <a:lnTo>
                    <a:pt x="482638" y="612140"/>
                  </a:lnTo>
                  <a:lnTo>
                    <a:pt x="542074" y="643890"/>
                  </a:lnTo>
                  <a:lnTo>
                    <a:pt x="573697" y="692150"/>
                  </a:lnTo>
                  <a:lnTo>
                    <a:pt x="578027" y="722630"/>
                  </a:lnTo>
                  <a:lnTo>
                    <a:pt x="578027" y="622376"/>
                  </a:lnTo>
                  <a:lnTo>
                    <a:pt x="568960" y="612140"/>
                  </a:lnTo>
                  <a:lnTo>
                    <a:pt x="533590" y="589280"/>
                  </a:lnTo>
                  <a:lnTo>
                    <a:pt x="516432" y="581660"/>
                  </a:lnTo>
                  <a:lnTo>
                    <a:pt x="464972" y="558800"/>
                  </a:lnTo>
                  <a:lnTo>
                    <a:pt x="444500" y="549719"/>
                  </a:lnTo>
                  <a:lnTo>
                    <a:pt x="444500" y="595630"/>
                  </a:lnTo>
                  <a:lnTo>
                    <a:pt x="439483" y="614680"/>
                  </a:lnTo>
                  <a:lnTo>
                    <a:pt x="406908" y="603250"/>
                  </a:lnTo>
                  <a:lnTo>
                    <a:pt x="404990" y="599440"/>
                  </a:lnTo>
                  <a:lnTo>
                    <a:pt x="399249" y="588010"/>
                  </a:lnTo>
                  <a:lnTo>
                    <a:pt x="413524" y="581660"/>
                  </a:lnTo>
                  <a:lnTo>
                    <a:pt x="444500" y="595630"/>
                  </a:lnTo>
                  <a:lnTo>
                    <a:pt x="444500" y="549719"/>
                  </a:lnTo>
                  <a:lnTo>
                    <a:pt x="433514" y="544830"/>
                  </a:lnTo>
                  <a:lnTo>
                    <a:pt x="433514" y="532130"/>
                  </a:lnTo>
                  <a:lnTo>
                    <a:pt x="433514" y="515620"/>
                  </a:lnTo>
                  <a:lnTo>
                    <a:pt x="459955" y="496570"/>
                  </a:lnTo>
                  <a:lnTo>
                    <a:pt x="482066" y="472440"/>
                  </a:lnTo>
                  <a:lnTo>
                    <a:pt x="499198" y="444500"/>
                  </a:lnTo>
                  <a:lnTo>
                    <a:pt x="510692" y="414020"/>
                  </a:lnTo>
                  <a:lnTo>
                    <a:pt x="516089" y="414020"/>
                  </a:lnTo>
                  <a:lnTo>
                    <a:pt x="540169" y="408940"/>
                  </a:lnTo>
                  <a:lnTo>
                    <a:pt x="559854" y="394970"/>
                  </a:lnTo>
                  <a:lnTo>
                    <a:pt x="573151" y="375920"/>
                  </a:lnTo>
                  <a:lnTo>
                    <a:pt x="573913" y="372110"/>
                  </a:lnTo>
                  <a:lnTo>
                    <a:pt x="578027" y="351790"/>
                  </a:lnTo>
                  <a:lnTo>
                    <a:pt x="573913" y="331470"/>
                  </a:lnTo>
                  <a:lnTo>
                    <a:pt x="573151" y="327660"/>
                  </a:lnTo>
                  <a:lnTo>
                    <a:pt x="559854" y="307340"/>
                  </a:lnTo>
                  <a:lnTo>
                    <a:pt x="540169" y="294640"/>
                  </a:lnTo>
                  <a:lnTo>
                    <a:pt x="536740" y="293928"/>
                  </a:lnTo>
                  <a:lnTo>
                    <a:pt x="536740" y="351790"/>
                  </a:lnTo>
                  <a:lnTo>
                    <a:pt x="535114" y="359410"/>
                  </a:lnTo>
                  <a:lnTo>
                    <a:pt x="530682" y="365760"/>
                  </a:lnTo>
                  <a:lnTo>
                    <a:pt x="524116" y="370840"/>
                  </a:lnTo>
                  <a:lnTo>
                    <a:pt x="516089" y="372110"/>
                  </a:lnTo>
                  <a:lnTo>
                    <a:pt x="516089" y="331470"/>
                  </a:lnTo>
                  <a:lnTo>
                    <a:pt x="524116" y="332740"/>
                  </a:lnTo>
                  <a:lnTo>
                    <a:pt x="530682" y="336550"/>
                  </a:lnTo>
                  <a:lnTo>
                    <a:pt x="535114" y="344170"/>
                  </a:lnTo>
                  <a:lnTo>
                    <a:pt x="536740" y="351790"/>
                  </a:lnTo>
                  <a:lnTo>
                    <a:pt x="536740" y="293928"/>
                  </a:lnTo>
                  <a:lnTo>
                    <a:pt x="516089" y="289560"/>
                  </a:lnTo>
                  <a:lnTo>
                    <a:pt x="516089" y="285750"/>
                  </a:lnTo>
                  <a:lnTo>
                    <a:pt x="532650" y="276860"/>
                  </a:lnTo>
                  <a:lnTo>
                    <a:pt x="545719" y="264160"/>
                  </a:lnTo>
                  <a:lnTo>
                    <a:pt x="553681" y="247650"/>
                  </a:lnTo>
                  <a:lnTo>
                    <a:pt x="554304" y="246380"/>
                  </a:lnTo>
                  <a:lnTo>
                    <a:pt x="557377" y="227330"/>
                  </a:lnTo>
                  <a:lnTo>
                    <a:pt x="545439" y="190500"/>
                  </a:lnTo>
                  <a:lnTo>
                    <a:pt x="516089" y="169456"/>
                  </a:lnTo>
                  <a:lnTo>
                    <a:pt x="516089" y="227330"/>
                  </a:lnTo>
                  <a:lnTo>
                    <a:pt x="514464" y="236220"/>
                  </a:lnTo>
                  <a:lnTo>
                    <a:pt x="510032" y="242570"/>
                  </a:lnTo>
                  <a:lnTo>
                    <a:pt x="503478" y="246380"/>
                  </a:lnTo>
                  <a:lnTo>
                    <a:pt x="495452" y="247650"/>
                  </a:lnTo>
                  <a:lnTo>
                    <a:pt x="474802" y="247650"/>
                  </a:lnTo>
                  <a:lnTo>
                    <a:pt x="474802" y="289560"/>
                  </a:lnTo>
                  <a:lnTo>
                    <a:pt x="474802" y="372110"/>
                  </a:lnTo>
                  <a:lnTo>
                    <a:pt x="465061" y="420370"/>
                  </a:lnTo>
                  <a:lnTo>
                    <a:pt x="438480" y="459740"/>
                  </a:lnTo>
                  <a:lnTo>
                    <a:pt x="399110" y="486410"/>
                  </a:lnTo>
                  <a:lnTo>
                    <a:pt x="392226" y="487870"/>
                  </a:lnTo>
                  <a:lnTo>
                    <a:pt x="392226" y="532130"/>
                  </a:lnTo>
                  <a:lnTo>
                    <a:pt x="392226" y="546100"/>
                  </a:lnTo>
                  <a:lnTo>
                    <a:pt x="387070" y="548665"/>
                  </a:lnTo>
                  <a:lnTo>
                    <a:pt x="387070" y="786130"/>
                  </a:lnTo>
                  <a:lnTo>
                    <a:pt x="314820" y="786130"/>
                  </a:lnTo>
                  <a:lnTo>
                    <a:pt x="338759" y="678180"/>
                  </a:lnTo>
                  <a:lnTo>
                    <a:pt x="342480" y="680720"/>
                  </a:lnTo>
                  <a:lnTo>
                    <a:pt x="346595" y="683260"/>
                  </a:lnTo>
                  <a:lnTo>
                    <a:pt x="355295" y="683260"/>
                  </a:lnTo>
                  <a:lnTo>
                    <a:pt x="359410" y="680720"/>
                  </a:lnTo>
                  <a:lnTo>
                    <a:pt x="363118" y="678180"/>
                  </a:lnTo>
                  <a:lnTo>
                    <a:pt x="387070" y="786130"/>
                  </a:lnTo>
                  <a:lnTo>
                    <a:pt x="387070" y="548665"/>
                  </a:lnTo>
                  <a:lnTo>
                    <a:pt x="367080" y="558596"/>
                  </a:lnTo>
                  <a:lnTo>
                    <a:pt x="367080" y="615950"/>
                  </a:lnTo>
                  <a:lnTo>
                    <a:pt x="350939" y="632460"/>
                  </a:lnTo>
                  <a:lnTo>
                    <a:pt x="334822" y="615950"/>
                  </a:lnTo>
                  <a:lnTo>
                    <a:pt x="335457" y="614680"/>
                  </a:lnTo>
                  <a:lnTo>
                    <a:pt x="343115" y="599440"/>
                  </a:lnTo>
                  <a:lnTo>
                    <a:pt x="358775" y="599440"/>
                  </a:lnTo>
                  <a:lnTo>
                    <a:pt x="367080" y="615950"/>
                  </a:lnTo>
                  <a:lnTo>
                    <a:pt x="367080" y="558596"/>
                  </a:lnTo>
                  <a:lnTo>
                    <a:pt x="366661" y="558800"/>
                  </a:lnTo>
                  <a:lnTo>
                    <a:pt x="335216" y="558800"/>
                  </a:lnTo>
                  <a:lnTo>
                    <a:pt x="309651" y="546100"/>
                  </a:lnTo>
                  <a:lnTo>
                    <a:pt x="309651" y="532130"/>
                  </a:lnTo>
                  <a:lnTo>
                    <a:pt x="319684" y="534670"/>
                  </a:lnTo>
                  <a:lnTo>
                    <a:pt x="350939" y="538480"/>
                  </a:lnTo>
                  <a:lnTo>
                    <a:pt x="382206" y="534670"/>
                  </a:lnTo>
                  <a:lnTo>
                    <a:pt x="392226" y="532130"/>
                  </a:lnTo>
                  <a:lnTo>
                    <a:pt x="392226" y="487870"/>
                  </a:lnTo>
                  <a:lnTo>
                    <a:pt x="350939" y="496570"/>
                  </a:lnTo>
                  <a:lnTo>
                    <a:pt x="303860" y="486638"/>
                  </a:lnTo>
                  <a:lnTo>
                    <a:pt x="303860" y="643890"/>
                  </a:lnTo>
                  <a:lnTo>
                    <a:pt x="272478" y="786130"/>
                  </a:lnTo>
                  <a:lnTo>
                    <a:pt x="123863" y="786130"/>
                  </a:lnTo>
                  <a:lnTo>
                    <a:pt x="123863" y="722630"/>
                  </a:lnTo>
                  <a:lnTo>
                    <a:pt x="140500" y="665480"/>
                  </a:lnTo>
                  <a:lnTo>
                    <a:pt x="185153" y="627380"/>
                  </a:lnTo>
                  <a:lnTo>
                    <a:pt x="227736" y="646430"/>
                  </a:lnTo>
                  <a:lnTo>
                    <a:pt x="229095" y="651510"/>
                  </a:lnTo>
                  <a:lnTo>
                    <a:pt x="232651" y="656590"/>
                  </a:lnTo>
                  <a:lnTo>
                    <a:pt x="237807" y="659130"/>
                  </a:lnTo>
                  <a:lnTo>
                    <a:pt x="240880" y="661670"/>
                  </a:lnTo>
                  <a:lnTo>
                    <a:pt x="252069" y="661670"/>
                  </a:lnTo>
                  <a:lnTo>
                    <a:pt x="254342" y="660400"/>
                  </a:lnTo>
                  <a:lnTo>
                    <a:pt x="303860" y="643890"/>
                  </a:lnTo>
                  <a:lnTo>
                    <a:pt x="303860" y="486638"/>
                  </a:lnTo>
                  <a:lnTo>
                    <a:pt x="302780" y="486410"/>
                  </a:lnTo>
                  <a:lnTo>
                    <a:pt x="302641" y="486321"/>
                  </a:lnTo>
                  <a:lnTo>
                    <a:pt x="302641" y="588010"/>
                  </a:lnTo>
                  <a:lnTo>
                    <a:pt x="294982" y="603250"/>
                  </a:lnTo>
                  <a:lnTo>
                    <a:pt x="262394" y="614680"/>
                  </a:lnTo>
                  <a:lnTo>
                    <a:pt x="261734" y="612140"/>
                  </a:lnTo>
                  <a:lnTo>
                    <a:pt x="257403" y="595630"/>
                  </a:lnTo>
                  <a:lnTo>
                    <a:pt x="288378" y="581660"/>
                  </a:lnTo>
                  <a:lnTo>
                    <a:pt x="302641" y="588010"/>
                  </a:lnTo>
                  <a:lnTo>
                    <a:pt x="302641" y="486321"/>
                  </a:lnTo>
                  <a:lnTo>
                    <a:pt x="263398" y="459740"/>
                  </a:lnTo>
                  <a:lnTo>
                    <a:pt x="236829" y="420370"/>
                  </a:lnTo>
                  <a:lnTo>
                    <a:pt x="227076" y="372110"/>
                  </a:lnTo>
                  <a:lnTo>
                    <a:pt x="227076" y="331470"/>
                  </a:lnTo>
                  <a:lnTo>
                    <a:pt x="227076" y="289560"/>
                  </a:lnTo>
                  <a:lnTo>
                    <a:pt x="474802" y="289560"/>
                  </a:lnTo>
                  <a:lnTo>
                    <a:pt x="474802" y="247650"/>
                  </a:lnTo>
                  <a:lnTo>
                    <a:pt x="206438" y="247650"/>
                  </a:lnTo>
                  <a:lnTo>
                    <a:pt x="198412" y="246380"/>
                  </a:lnTo>
                  <a:lnTo>
                    <a:pt x="191846" y="242570"/>
                  </a:lnTo>
                  <a:lnTo>
                    <a:pt x="187413" y="236220"/>
                  </a:lnTo>
                  <a:lnTo>
                    <a:pt x="185788" y="227330"/>
                  </a:lnTo>
                  <a:lnTo>
                    <a:pt x="187413" y="219710"/>
                  </a:lnTo>
                  <a:lnTo>
                    <a:pt x="191846" y="213360"/>
                  </a:lnTo>
                  <a:lnTo>
                    <a:pt x="198412" y="208280"/>
                  </a:lnTo>
                  <a:lnTo>
                    <a:pt x="206438" y="207010"/>
                  </a:lnTo>
                  <a:lnTo>
                    <a:pt x="495452" y="207010"/>
                  </a:lnTo>
                  <a:lnTo>
                    <a:pt x="503478" y="208280"/>
                  </a:lnTo>
                  <a:lnTo>
                    <a:pt x="510032" y="213360"/>
                  </a:lnTo>
                  <a:lnTo>
                    <a:pt x="514464" y="219710"/>
                  </a:lnTo>
                  <a:lnTo>
                    <a:pt x="516089" y="227330"/>
                  </a:lnTo>
                  <a:lnTo>
                    <a:pt x="516089" y="169456"/>
                  </a:lnTo>
                  <a:lnTo>
                    <a:pt x="515048" y="168910"/>
                  </a:lnTo>
                  <a:lnTo>
                    <a:pt x="514286" y="165100"/>
                  </a:lnTo>
                  <a:lnTo>
                    <a:pt x="510222" y="144780"/>
                  </a:lnTo>
                  <a:lnTo>
                    <a:pt x="501637" y="123190"/>
                  </a:lnTo>
                  <a:lnTo>
                    <a:pt x="489432" y="102870"/>
                  </a:lnTo>
                  <a:lnTo>
                    <a:pt x="480021" y="91440"/>
                  </a:lnTo>
                  <a:lnTo>
                    <a:pt x="473760" y="83820"/>
                  </a:lnTo>
                  <a:lnTo>
                    <a:pt x="472795" y="83007"/>
                  </a:lnTo>
                  <a:lnTo>
                    <a:pt x="472795" y="165100"/>
                  </a:lnTo>
                  <a:lnTo>
                    <a:pt x="412877" y="165100"/>
                  </a:lnTo>
                  <a:lnTo>
                    <a:pt x="412877" y="91440"/>
                  </a:lnTo>
                  <a:lnTo>
                    <a:pt x="421398" y="95250"/>
                  </a:lnTo>
                  <a:lnTo>
                    <a:pt x="454583" y="124460"/>
                  </a:lnTo>
                  <a:lnTo>
                    <a:pt x="472795" y="165100"/>
                  </a:lnTo>
                  <a:lnTo>
                    <a:pt x="472795" y="83007"/>
                  </a:lnTo>
                  <a:lnTo>
                    <a:pt x="460248" y="72390"/>
                  </a:lnTo>
                  <a:lnTo>
                    <a:pt x="445490" y="62230"/>
                  </a:lnTo>
                  <a:lnTo>
                    <a:pt x="429641" y="53340"/>
                  </a:lnTo>
                  <a:lnTo>
                    <a:pt x="412877" y="48260"/>
                  </a:lnTo>
                  <a:lnTo>
                    <a:pt x="412877" y="41910"/>
                  </a:lnTo>
                  <a:lnTo>
                    <a:pt x="409613" y="25400"/>
                  </a:lnTo>
                  <a:lnTo>
                    <a:pt x="400723" y="12700"/>
                  </a:lnTo>
                  <a:lnTo>
                    <a:pt x="387591" y="3810"/>
                  </a:lnTo>
                  <a:lnTo>
                    <a:pt x="371589" y="0"/>
                  </a:lnTo>
                  <a:lnTo>
                    <a:pt x="371589" y="41910"/>
                  </a:lnTo>
                  <a:lnTo>
                    <a:pt x="371589" y="165100"/>
                  </a:lnTo>
                  <a:lnTo>
                    <a:pt x="330301" y="165100"/>
                  </a:lnTo>
                  <a:lnTo>
                    <a:pt x="330301" y="91440"/>
                  </a:lnTo>
                  <a:lnTo>
                    <a:pt x="330301" y="41910"/>
                  </a:lnTo>
                  <a:lnTo>
                    <a:pt x="371589" y="41910"/>
                  </a:lnTo>
                  <a:lnTo>
                    <a:pt x="371589" y="0"/>
                  </a:lnTo>
                  <a:lnTo>
                    <a:pt x="330301" y="0"/>
                  </a:lnTo>
                  <a:lnTo>
                    <a:pt x="314286" y="3810"/>
                  </a:lnTo>
                  <a:lnTo>
                    <a:pt x="301155" y="12700"/>
                  </a:lnTo>
                  <a:lnTo>
                    <a:pt x="292277" y="25400"/>
                  </a:lnTo>
                  <a:lnTo>
                    <a:pt x="289013" y="41910"/>
                  </a:lnTo>
                  <a:lnTo>
                    <a:pt x="289013" y="46990"/>
                  </a:lnTo>
                  <a:lnTo>
                    <a:pt x="289013" y="91440"/>
                  </a:lnTo>
                  <a:lnTo>
                    <a:pt x="289013" y="165100"/>
                  </a:lnTo>
                  <a:lnTo>
                    <a:pt x="229095" y="165100"/>
                  </a:lnTo>
                  <a:lnTo>
                    <a:pt x="236931" y="142240"/>
                  </a:lnTo>
                  <a:lnTo>
                    <a:pt x="250012" y="120650"/>
                  </a:lnTo>
                  <a:lnTo>
                    <a:pt x="267614" y="104140"/>
                  </a:lnTo>
                  <a:lnTo>
                    <a:pt x="289013" y="91440"/>
                  </a:lnTo>
                  <a:lnTo>
                    <a:pt x="289013" y="46990"/>
                  </a:lnTo>
                  <a:lnTo>
                    <a:pt x="250672" y="64770"/>
                  </a:lnTo>
                  <a:lnTo>
                    <a:pt x="219722" y="92710"/>
                  </a:lnTo>
                  <a:lnTo>
                    <a:pt x="197891" y="128270"/>
                  </a:lnTo>
                  <a:lnTo>
                    <a:pt x="186842" y="168910"/>
                  </a:lnTo>
                  <a:lnTo>
                    <a:pt x="169951" y="177800"/>
                  </a:lnTo>
                  <a:lnTo>
                    <a:pt x="156540" y="190500"/>
                  </a:lnTo>
                  <a:lnTo>
                    <a:pt x="147701" y="208280"/>
                  </a:lnTo>
                  <a:lnTo>
                    <a:pt x="144500" y="227330"/>
                  </a:lnTo>
                  <a:lnTo>
                    <a:pt x="147586" y="246380"/>
                  </a:lnTo>
                  <a:lnTo>
                    <a:pt x="156171" y="264160"/>
                  </a:lnTo>
                  <a:lnTo>
                    <a:pt x="169240" y="276860"/>
                  </a:lnTo>
                  <a:lnTo>
                    <a:pt x="185788" y="285750"/>
                  </a:lnTo>
                  <a:lnTo>
                    <a:pt x="185788" y="289560"/>
                  </a:lnTo>
                  <a:lnTo>
                    <a:pt x="185788" y="331470"/>
                  </a:lnTo>
                  <a:lnTo>
                    <a:pt x="185788" y="372110"/>
                  </a:lnTo>
                  <a:lnTo>
                    <a:pt x="177761" y="370840"/>
                  </a:lnTo>
                  <a:lnTo>
                    <a:pt x="171208" y="365760"/>
                  </a:lnTo>
                  <a:lnTo>
                    <a:pt x="166776" y="359410"/>
                  </a:lnTo>
                  <a:lnTo>
                    <a:pt x="165150" y="351790"/>
                  </a:lnTo>
                  <a:lnTo>
                    <a:pt x="166776" y="344170"/>
                  </a:lnTo>
                  <a:lnTo>
                    <a:pt x="171208" y="336550"/>
                  </a:lnTo>
                  <a:lnTo>
                    <a:pt x="177761" y="332740"/>
                  </a:lnTo>
                  <a:lnTo>
                    <a:pt x="185788" y="331470"/>
                  </a:lnTo>
                  <a:lnTo>
                    <a:pt x="185788" y="289560"/>
                  </a:lnTo>
                  <a:lnTo>
                    <a:pt x="161759" y="294640"/>
                  </a:lnTo>
                  <a:lnTo>
                    <a:pt x="142062" y="307340"/>
                  </a:lnTo>
                  <a:lnTo>
                    <a:pt x="128752" y="327660"/>
                  </a:lnTo>
                  <a:lnTo>
                    <a:pt x="123863" y="351790"/>
                  </a:lnTo>
                  <a:lnTo>
                    <a:pt x="128752" y="375920"/>
                  </a:lnTo>
                  <a:lnTo>
                    <a:pt x="142062" y="394970"/>
                  </a:lnTo>
                  <a:lnTo>
                    <a:pt x="161759" y="408940"/>
                  </a:lnTo>
                  <a:lnTo>
                    <a:pt x="185788" y="414020"/>
                  </a:lnTo>
                  <a:lnTo>
                    <a:pt x="191198" y="414020"/>
                  </a:lnTo>
                  <a:lnTo>
                    <a:pt x="202692" y="444500"/>
                  </a:lnTo>
                  <a:lnTo>
                    <a:pt x="219837" y="472440"/>
                  </a:lnTo>
                  <a:lnTo>
                    <a:pt x="241947" y="496570"/>
                  </a:lnTo>
                  <a:lnTo>
                    <a:pt x="268363" y="515620"/>
                  </a:lnTo>
                  <a:lnTo>
                    <a:pt x="268363" y="544830"/>
                  </a:lnTo>
                  <a:lnTo>
                    <a:pt x="168300" y="589280"/>
                  </a:lnTo>
                  <a:lnTo>
                    <a:pt x="132918" y="612140"/>
                  </a:lnTo>
                  <a:lnTo>
                    <a:pt x="105905" y="642620"/>
                  </a:lnTo>
                  <a:lnTo>
                    <a:pt x="88646" y="680720"/>
                  </a:lnTo>
                  <a:lnTo>
                    <a:pt x="82575" y="722630"/>
                  </a:lnTo>
                  <a:lnTo>
                    <a:pt x="82575" y="786130"/>
                  </a:lnTo>
                  <a:lnTo>
                    <a:pt x="41287" y="786130"/>
                  </a:lnTo>
                  <a:lnTo>
                    <a:pt x="41287" y="309880"/>
                  </a:lnTo>
                  <a:lnTo>
                    <a:pt x="46177" y="285750"/>
                  </a:lnTo>
                  <a:lnTo>
                    <a:pt x="59486" y="266700"/>
                  </a:lnTo>
                  <a:lnTo>
                    <a:pt x="79184" y="252730"/>
                  </a:lnTo>
                  <a:lnTo>
                    <a:pt x="103212" y="247650"/>
                  </a:lnTo>
                  <a:lnTo>
                    <a:pt x="103212" y="207010"/>
                  </a:lnTo>
                  <a:lnTo>
                    <a:pt x="63042" y="214630"/>
                  </a:lnTo>
                  <a:lnTo>
                    <a:pt x="30226" y="237490"/>
                  </a:lnTo>
                  <a:lnTo>
                    <a:pt x="8102" y="270510"/>
                  </a:lnTo>
                  <a:lnTo>
                    <a:pt x="0" y="309880"/>
                  </a:lnTo>
                  <a:lnTo>
                    <a:pt x="0" y="890270"/>
                  </a:lnTo>
                  <a:lnTo>
                    <a:pt x="8102" y="929640"/>
                  </a:lnTo>
                  <a:lnTo>
                    <a:pt x="30226" y="962660"/>
                  </a:lnTo>
                  <a:lnTo>
                    <a:pt x="63042" y="985520"/>
                  </a:lnTo>
                  <a:lnTo>
                    <a:pt x="103212" y="993140"/>
                  </a:lnTo>
                  <a:lnTo>
                    <a:pt x="368922" y="993140"/>
                  </a:lnTo>
                  <a:lnTo>
                    <a:pt x="353441" y="1117600"/>
                  </a:lnTo>
                  <a:lnTo>
                    <a:pt x="330301" y="1117600"/>
                  </a:lnTo>
                  <a:lnTo>
                    <a:pt x="306235" y="1122680"/>
                  </a:lnTo>
                  <a:lnTo>
                    <a:pt x="286537" y="1135380"/>
                  </a:lnTo>
                  <a:lnTo>
                    <a:pt x="273240" y="1155700"/>
                  </a:lnTo>
                  <a:lnTo>
                    <a:pt x="268363" y="1179830"/>
                  </a:lnTo>
                  <a:lnTo>
                    <a:pt x="273240" y="1203960"/>
                  </a:lnTo>
                  <a:lnTo>
                    <a:pt x="286537" y="1223010"/>
                  </a:lnTo>
                  <a:lnTo>
                    <a:pt x="306235" y="1236980"/>
                  </a:lnTo>
                  <a:lnTo>
                    <a:pt x="330301" y="1240790"/>
                  </a:lnTo>
                  <a:lnTo>
                    <a:pt x="743178" y="1240790"/>
                  </a:lnTo>
                  <a:lnTo>
                    <a:pt x="786942" y="1223010"/>
                  </a:lnTo>
                  <a:lnTo>
                    <a:pt x="805116" y="1179830"/>
                  </a:lnTo>
                  <a:lnTo>
                    <a:pt x="800747" y="1158240"/>
                  </a:lnTo>
                  <a:lnTo>
                    <a:pt x="767245" y="1122680"/>
                  </a:lnTo>
                  <a:lnTo>
                    <a:pt x="763828" y="1179830"/>
                  </a:lnTo>
                  <a:lnTo>
                    <a:pt x="762203" y="1187450"/>
                  </a:lnTo>
                  <a:lnTo>
                    <a:pt x="757770" y="1193800"/>
                  </a:lnTo>
                  <a:lnTo>
                    <a:pt x="751205" y="1198880"/>
                  </a:lnTo>
                  <a:lnTo>
                    <a:pt x="743178" y="1200150"/>
                  </a:lnTo>
                  <a:lnTo>
                    <a:pt x="330301" y="1200150"/>
                  </a:lnTo>
                  <a:lnTo>
                    <a:pt x="322275" y="1198880"/>
                  </a:lnTo>
                  <a:lnTo>
                    <a:pt x="315709" y="1193800"/>
                  </a:lnTo>
                  <a:lnTo>
                    <a:pt x="311277" y="1187450"/>
                  </a:lnTo>
                  <a:lnTo>
                    <a:pt x="309651" y="1179830"/>
                  </a:lnTo>
                  <a:lnTo>
                    <a:pt x="311277" y="1170940"/>
                  </a:lnTo>
                  <a:lnTo>
                    <a:pt x="315709" y="1164590"/>
                  </a:lnTo>
                  <a:lnTo>
                    <a:pt x="322275" y="1160780"/>
                  </a:lnTo>
                  <a:lnTo>
                    <a:pt x="330301" y="1158240"/>
                  </a:lnTo>
                  <a:lnTo>
                    <a:pt x="743178" y="1158240"/>
                  </a:lnTo>
                  <a:lnTo>
                    <a:pt x="751205" y="1160780"/>
                  </a:lnTo>
                  <a:lnTo>
                    <a:pt x="757770" y="1164590"/>
                  </a:lnTo>
                  <a:lnTo>
                    <a:pt x="762203" y="1170940"/>
                  </a:lnTo>
                  <a:lnTo>
                    <a:pt x="763828" y="1179830"/>
                  </a:lnTo>
                  <a:lnTo>
                    <a:pt x="763828" y="1121968"/>
                  </a:lnTo>
                  <a:lnTo>
                    <a:pt x="743178" y="1117600"/>
                  </a:lnTo>
                  <a:lnTo>
                    <a:pt x="720039" y="1117600"/>
                  </a:lnTo>
                  <a:lnTo>
                    <a:pt x="704557" y="993140"/>
                  </a:lnTo>
                  <a:lnTo>
                    <a:pt x="970267" y="993140"/>
                  </a:lnTo>
                  <a:lnTo>
                    <a:pt x="1010437" y="985520"/>
                  </a:lnTo>
                  <a:lnTo>
                    <a:pt x="1043254" y="962660"/>
                  </a:lnTo>
                  <a:lnTo>
                    <a:pt x="1050912" y="951230"/>
                  </a:lnTo>
                  <a:lnTo>
                    <a:pt x="1065377" y="929640"/>
                  </a:lnTo>
                  <a:lnTo>
                    <a:pt x="1073480" y="890270"/>
                  </a:lnTo>
                  <a:lnTo>
                    <a:pt x="1073480" y="828040"/>
                  </a:lnTo>
                  <a:lnTo>
                    <a:pt x="1073480" y="786130"/>
                  </a:lnTo>
                  <a:lnTo>
                    <a:pt x="1073480" y="579120"/>
                  </a:lnTo>
                  <a:close/>
                </a:path>
                <a:path w="1238884" h="1240789">
                  <a:moveTo>
                    <a:pt x="1238631" y="288988"/>
                  </a:moveTo>
                  <a:lnTo>
                    <a:pt x="1197343" y="265176"/>
                  </a:lnTo>
                  <a:lnTo>
                    <a:pt x="1197343" y="306933"/>
                  </a:lnTo>
                  <a:lnTo>
                    <a:pt x="1197343" y="353796"/>
                  </a:lnTo>
                  <a:lnTo>
                    <a:pt x="1138237" y="362280"/>
                  </a:lnTo>
                  <a:lnTo>
                    <a:pt x="1131455" y="368350"/>
                  </a:lnTo>
                  <a:lnTo>
                    <a:pt x="1129449" y="376440"/>
                  </a:lnTo>
                  <a:lnTo>
                    <a:pt x="1125677" y="389191"/>
                  </a:lnTo>
                  <a:lnTo>
                    <a:pt x="1121067" y="401599"/>
                  </a:lnTo>
                  <a:lnTo>
                    <a:pt x="1115593" y="413639"/>
                  </a:lnTo>
                  <a:lnTo>
                    <a:pt x="1109281" y="425259"/>
                  </a:lnTo>
                  <a:lnTo>
                    <a:pt x="1105014" y="432447"/>
                  </a:lnTo>
                  <a:lnTo>
                    <a:pt x="1105496" y="441502"/>
                  </a:lnTo>
                  <a:lnTo>
                    <a:pt x="1141298" y="489343"/>
                  </a:lnTo>
                  <a:lnTo>
                    <a:pt x="1108240" y="522490"/>
                  </a:lnTo>
                  <a:lnTo>
                    <a:pt x="1060500" y="486600"/>
                  </a:lnTo>
                  <a:lnTo>
                    <a:pt x="1051458" y="486117"/>
                  </a:lnTo>
                  <a:lnTo>
                    <a:pt x="1008303" y="506869"/>
                  </a:lnTo>
                  <a:lnTo>
                    <a:pt x="987513" y="512622"/>
                  </a:lnTo>
                  <a:lnTo>
                    <a:pt x="981481" y="519417"/>
                  </a:lnTo>
                  <a:lnTo>
                    <a:pt x="980262" y="527659"/>
                  </a:lnTo>
                  <a:lnTo>
                    <a:pt x="973010" y="578662"/>
                  </a:lnTo>
                  <a:lnTo>
                    <a:pt x="926236" y="578662"/>
                  </a:lnTo>
                  <a:lnTo>
                    <a:pt x="919708" y="532752"/>
                  </a:lnTo>
                  <a:lnTo>
                    <a:pt x="918222" y="522490"/>
                  </a:lnTo>
                  <a:lnTo>
                    <a:pt x="917778" y="519417"/>
                  </a:lnTo>
                  <a:lnTo>
                    <a:pt x="911720" y="512622"/>
                  </a:lnTo>
                  <a:lnTo>
                    <a:pt x="903655" y="510603"/>
                  </a:lnTo>
                  <a:lnTo>
                    <a:pt x="890930" y="506869"/>
                  </a:lnTo>
                  <a:lnTo>
                    <a:pt x="878547" y="502234"/>
                  </a:lnTo>
                  <a:lnTo>
                    <a:pt x="866533" y="496722"/>
                  </a:lnTo>
                  <a:lnTo>
                    <a:pt x="854951" y="490397"/>
                  </a:lnTo>
                  <a:lnTo>
                    <a:pt x="847775" y="486117"/>
                  </a:lnTo>
                  <a:lnTo>
                    <a:pt x="838746" y="486600"/>
                  </a:lnTo>
                  <a:lnTo>
                    <a:pt x="791006" y="522490"/>
                  </a:lnTo>
                  <a:lnTo>
                    <a:pt x="757936" y="489343"/>
                  </a:lnTo>
                  <a:lnTo>
                    <a:pt x="793737" y="441502"/>
                  </a:lnTo>
                  <a:lnTo>
                    <a:pt x="794219" y="432447"/>
                  </a:lnTo>
                  <a:lnTo>
                    <a:pt x="773557" y="389191"/>
                  </a:lnTo>
                  <a:lnTo>
                    <a:pt x="767778" y="368350"/>
                  </a:lnTo>
                  <a:lnTo>
                    <a:pt x="760996" y="362280"/>
                  </a:lnTo>
                  <a:lnTo>
                    <a:pt x="701890" y="353796"/>
                  </a:lnTo>
                  <a:lnTo>
                    <a:pt x="701890" y="306933"/>
                  </a:lnTo>
                  <a:lnTo>
                    <a:pt x="760996" y="298437"/>
                  </a:lnTo>
                  <a:lnTo>
                    <a:pt x="767778" y="292379"/>
                  </a:lnTo>
                  <a:lnTo>
                    <a:pt x="783653" y="247091"/>
                  </a:lnTo>
                  <a:lnTo>
                    <a:pt x="794219" y="228295"/>
                  </a:lnTo>
                  <a:lnTo>
                    <a:pt x="793737" y="219240"/>
                  </a:lnTo>
                  <a:lnTo>
                    <a:pt x="757936" y="171386"/>
                  </a:lnTo>
                  <a:lnTo>
                    <a:pt x="791006" y="138252"/>
                  </a:lnTo>
                  <a:lnTo>
                    <a:pt x="838746" y="174129"/>
                  </a:lnTo>
                  <a:lnTo>
                    <a:pt x="847775" y="174612"/>
                  </a:lnTo>
                  <a:lnTo>
                    <a:pt x="890930" y="153860"/>
                  </a:lnTo>
                  <a:lnTo>
                    <a:pt x="911720" y="148107"/>
                  </a:lnTo>
                  <a:lnTo>
                    <a:pt x="917778" y="141312"/>
                  </a:lnTo>
                  <a:lnTo>
                    <a:pt x="918222" y="138252"/>
                  </a:lnTo>
                  <a:lnTo>
                    <a:pt x="919708" y="127977"/>
                  </a:lnTo>
                  <a:lnTo>
                    <a:pt x="926236" y="82067"/>
                  </a:lnTo>
                  <a:lnTo>
                    <a:pt x="973010" y="82067"/>
                  </a:lnTo>
                  <a:lnTo>
                    <a:pt x="980262" y="133070"/>
                  </a:lnTo>
                  <a:lnTo>
                    <a:pt x="981481" y="141312"/>
                  </a:lnTo>
                  <a:lnTo>
                    <a:pt x="987513" y="148107"/>
                  </a:lnTo>
                  <a:lnTo>
                    <a:pt x="995591" y="150126"/>
                  </a:lnTo>
                  <a:lnTo>
                    <a:pt x="1008303" y="153860"/>
                  </a:lnTo>
                  <a:lnTo>
                    <a:pt x="1020686" y="158496"/>
                  </a:lnTo>
                  <a:lnTo>
                    <a:pt x="1032700" y="164007"/>
                  </a:lnTo>
                  <a:lnTo>
                    <a:pt x="1044282" y="170332"/>
                  </a:lnTo>
                  <a:lnTo>
                    <a:pt x="1051458" y="174612"/>
                  </a:lnTo>
                  <a:lnTo>
                    <a:pt x="1060500" y="174129"/>
                  </a:lnTo>
                  <a:lnTo>
                    <a:pt x="1108240" y="138252"/>
                  </a:lnTo>
                  <a:lnTo>
                    <a:pt x="1141298" y="171386"/>
                  </a:lnTo>
                  <a:lnTo>
                    <a:pt x="1105496" y="219240"/>
                  </a:lnTo>
                  <a:lnTo>
                    <a:pt x="1105014" y="228295"/>
                  </a:lnTo>
                  <a:lnTo>
                    <a:pt x="1125677" y="271551"/>
                  </a:lnTo>
                  <a:lnTo>
                    <a:pt x="1131455" y="292379"/>
                  </a:lnTo>
                  <a:lnTo>
                    <a:pt x="1138237" y="298437"/>
                  </a:lnTo>
                  <a:lnTo>
                    <a:pt x="1197343" y="306933"/>
                  </a:lnTo>
                  <a:lnTo>
                    <a:pt x="1197343" y="265176"/>
                  </a:lnTo>
                  <a:lnTo>
                    <a:pt x="1165567" y="260616"/>
                  </a:lnTo>
                  <a:lnTo>
                    <a:pt x="1162570" y="251904"/>
                  </a:lnTo>
                  <a:lnTo>
                    <a:pt x="1159230" y="243344"/>
                  </a:lnTo>
                  <a:lnTo>
                    <a:pt x="1155560" y="234937"/>
                  </a:lnTo>
                  <a:lnTo>
                    <a:pt x="1151547" y="226669"/>
                  </a:lnTo>
                  <a:lnTo>
                    <a:pt x="1185100" y="181800"/>
                  </a:lnTo>
                  <a:lnTo>
                    <a:pt x="1188440" y="175133"/>
                  </a:lnTo>
                  <a:lnTo>
                    <a:pt x="1189177" y="167944"/>
                  </a:lnTo>
                  <a:lnTo>
                    <a:pt x="1187399" y="160947"/>
                  </a:lnTo>
                  <a:lnTo>
                    <a:pt x="1183157" y="154825"/>
                  </a:lnTo>
                  <a:lnTo>
                    <a:pt x="1166622" y="138252"/>
                  </a:lnTo>
                  <a:lnTo>
                    <a:pt x="1156373" y="127977"/>
                  </a:lnTo>
                  <a:lnTo>
                    <a:pt x="1124762" y="96304"/>
                  </a:lnTo>
                  <a:lnTo>
                    <a:pt x="1118666" y="92062"/>
                  </a:lnTo>
                  <a:lnTo>
                    <a:pt x="1111669" y="90297"/>
                  </a:lnTo>
                  <a:lnTo>
                    <a:pt x="1104506" y="91046"/>
                  </a:lnTo>
                  <a:lnTo>
                    <a:pt x="1097838" y="94348"/>
                  </a:lnTo>
                  <a:lnTo>
                    <a:pt x="1053084" y="127977"/>
                  </a:lnTo>
                  <a:lnTo>
                    <a:pt x="1044841" y="123964"/>
                  </a:lnTo>
                  <a:lnTo>
                    <a:pt x="1036447" y="120281"/>
                  </a:lnTo>
                  <a:lnTo>
                    <a:pt x="1027899" y="116928"/>
                  </a:lnTo>
                  <a:lnTo>
                    <a:pt x="1019200" y="113919"/>
                  </a:lnTo>
                  <a:lnTo>
                    <a:pt x="1014666" y="82067"/>
                  </a:lnTo>
                  <a:lnTo>
                    <a:pt x="998207" y="42037"/>
                  </a:lnTo>
                  <a:lnTo>
                    <a:pt x="990904" y="40690"/>
                  </a:lnTo>
                  <a:lnTo>
                    <a:pt x="908329" y="40690"/>
                  </a:lnTo>
                  <a:lnTo>
                    <a:pt x="880033" y="113919"/>
                  </a:lnTo>
                  <a:lnTo>
                    <a:pt x="871334" y="116928"/>
                  </a:lnTo>
                  <a:lnTo>
                    <a:pt x="862787" y="120281"/>
                  </a:lnTo>
                  <a:lnTo>
                    <a:pt x="854405" y="123964"/>
                  </a:lnTo>
                  <a:lnTo>
                    <a:pt x="846162" y="127977"/>
                  </a:lnTo>
                  <a:lnTo>
                    <a:pt x="801408" y="94348"/>
                  </a:lnTo>
                  <a:lnTo>
                    <a:pt x="794740" y="90995"/>
                  </a:lnTo>
                  <a:lnTo>
                    <a:pt x="787539" y="90233"/>
                  </a:lnTo>
                  <a:lnTo>
                    <a:pt x="780554" y="92011"/>
                  </a:lnTo>
                  <a:lnTo>
                    <a:pt x="774471" y="96291"/>
                  </a:lnTo>
                  <a:lnTo>
                    <a:pt x="716089" y="154825"/>
                  </a:lnTo>
                  <a:lnTo>
                    <a:pt x="711847" y="160947"/>
                  </a:lnTo>
                  <a:lnTo>
                    <a:pt x="710069" y="167944"/>
                  </a:lnTo>
                  <a:lnTo>
                    <a:pt x="710819" y="175133"/>
                  </a:lnTo>
                  <a:lnTo>
                    <a:pt x="714159" y="181800"/>
                  </a:lnTo>
                  <a:lnTo>
                    <a:pt x="747699" y="226669"/>
                  </a:lnTo>
                  <a:lnTo>
                    <a:pt x="743686" y="234924"/>
                  </a:lnTo>
                  <a:lnTo>
                    <a:pt x="740016" y="243344"/>
                  </a:lnTo>
                  <a:lnTo>
                    <a:pt x="736676" y="251904"/>
                  </a:lnTo>
                  <a:lnTo>
                    <a:pt x="733666" y="260616"/>
                  </a:lnTo>
                  <a:lnTo>
                    <a:pt x="678345" y="268541"/>
                  </a:lnTo>
                  <a:lnTo>
                    <a:pt x="671283" y="270903"/>
                  </a:lnTo>
                  <a:lnTo>
                    <a:pt x="665670" y="275450"/>
                  </a:lnTo>
                  <a:lnTo>
                    <a:pt x="661949" y="281660"/>
                  </a:lnTo>
                  <a:lnTo>
                    <a:pt x="660603" y="288988"/>
                  </a:lnTo>
                  <a:lnTo>
                    <a:pt x="660603" y="371754"/>
                  </a:lnTo>
                  <a:lnTo>
                    <a:pt x="733666" y="400113"/>
                  </a:lnTo>
                  <a:lnTo>
                    <a:pt x="736676" y="408825"/>
                  </a:lnTo>
                  <a:lnTo>
                    <a:pt x="740016" y="417398"/>
                  </a:lnTo>
                  <a:lnTo>
                    <a:pt x="743686" y="425805"/>
                  </a:lnTo>
                  <a:lnTo>
                    <a:pt x="747699" y="434060"/>
                  </a:lnTo>
                  <a:lnTo>
                    <a:pt x="714159" y="478929"/>
                  </a:lnTo>
                  <a:lnTo>
                    <a:pt x="710819" y="485597"/>
                  </a:lnTo>
                  <a:lnTo>
                    <a:pt x="710069" y="492785"/>
                  </a:lnTo>
                  <a:lnTo>
                    <a:pt x="711847" y="499795"/>
                  </a:lnTo>
                  <a:lnTo>
                    <a:pt x="716089" y="505917"/>
                  </a:lnTo>
                  <a:lnTo>
                    <a:pt x="774471" y="564438"/>
                  </a:lnTo>
                  <a:lnTo>
                    <a:pt x="780580" y="568680"/>
                  </a:lnTo>
                  <a:lnTo>
                    <a:pt x="787577" y="570445"/>
                  </a:lnTo>
                  <a:lnTo>
                    <a:pt x="794753" y="569683"/>
                  </a:lnTo>
                  <a:lnTo>
                    <a:pt x="801408" y="566369"/>
                  </a:lnTo>
                  <a:lnTo>
                    <a:pt x="846162" y="532752"/>
                  </a:lnTo>
                  <a:lnTo>
                    <a:pt x="854405" y="536765"/>
                  </a:lnTo>
                  <a:lnTo>
                    <a:pt x="862787" y="540448"/>
                  </a:lnTo>
                  <a:lnTo>
                    <a:pt x="871334" y="543801"/>
                  </a:lnTo>
                  <a:lnTo>
                    <a:pt x="880033" y="546811"/>
                  </a:lnTo>
                  <a:lnTo>
                    <a:pt x="887933" y="602272"/>
                  </a:lnTo>
                  <a:lnTo>
                    <a:pt x="890295" y="609333"/>
                  </a:lnTo>
                  <a:lnTo>
                    <a:pt x="894842" y="614972"/>
                  </a:lnTo>
                  <a:lnTo>
                    <a:pt x="901026" y="618705"/>
                  </a:lnTo>
                  <a:lnTo>
                    <a:pt x="908329" y="620052"/>
                  </a:lnTo>
                  <a:lnTo>
                    <a:pt x="990904" y="620052"/>
                  </a:lnTo>
                  <a:lnTo>
                    <a:pt x="1014666" y="578662"/>
                  </a:lnTo>
                  <a:lnTo>
                    <a:pt x="1019213" y="546811"/>
                  </a:lnTo>
                  <a:lnTo>
                    <a:pt x="1027899" y="543801"/>
                  </a:lnTo>
                  <a:lnTo>
                    <a:pt x="1036447" y="540448"/>
                  </a:lnTo>
                  <a:lnTo>
                    <a:pt x="1044841" y="536765"/>
                  </a:lnTo>
                  <a:lnTo>
                    <a:pt x="1053084" y="532752"/>
                  </a:lnTo>
                  <a:lnTo>
                    <a:pt x="1097838" y="566369"/>
                  </a:lnTo>
                  <a:lnTo>
                    <a:pt x="1104506" y="569683"/>
                  </a:lnTo>
                  <a:lnTo>
                    <a:pt x="1111669" y="570445"/>
                  </a:lnTo>
                  <a:lnTo>
                    <a:pt x="1118666" y="568680"/>
                  </a:lnTo>
                  <a:lnTo>
                    <a:pt x="1124762" y="564438"/>
                  </a:lnTo>
                  <a:lnTo>
                    <a:pt x="1156385" y="532752"/>
                  </a:lnTo>
                  <a:lnTo>
                    <a:pt x="1166622" y="522490"/>
                  </a:lnTo>
                  <a:lnTo>
                    <a:pt x="1183157" y="505917"/>
                  </a:lnTo>
                  <a:lnTo>
                    <a:pt x="1187399" y="499795"/>
                  </a:lnTo>
                  <a:lnTo>
                    <a:pt x="1189177" y="492785"/>
                  </a:lnTo>
                  <a:lnTo>
                    <a:pt x="1188440" y="485597"/>
                  </a:lnTo>
                  <a:lnTo>
                    <a:pt x="1185100" y="478929"/>
                  </a:lnTo>
                  <a:lnTo>
                    <a:pt x="1151547" y="434060"/>
                  </a:lnTo>
                  <a:lnTo>
                    <a:pt x="1155560" y="425805"/>
                  </a:lnTo>
                  <a:lnTo>
                    <a:pt x="1159230" y="417398"/>
                  </a:lnTo>
                  <a:lnTo>
                    <a:pt x="1162570" y="408838"/>
                  </a:lnTo>
                  <a:lnTo>
                    <a:pt x="1165567" y="400113"/>
                  </a:lnTo>
                  <a:lnTo>
                    <a:pt x="1220901" y="392201"/>
                  </a:lnTo>
                  <a:lnTo>
                    <a:pt x="1227963" y="389826"/>
                  </a:lnTo>
                  <a:lnTo>
                    <a:pt x="1233576" y="385279"/>
                  </a:lnTo>
                  <a:lnTo>
                    <a:pt x="1237297" y="379069"/>
                  </a:lnTo>
                  <a:lnTo>
                    <a:pt x="1238631" y="371754"/>
                  </a:lnTo>
                  <a:lnTo>
                    <a:pt x="1238631" y="288988"/>
                  </a:lnTo>
                  <a:close/>
                </a:path>
              </a:pathLst>
            </a:custGeom>
            <a:solidFill>
              <a:srgbClr val="FFFFFF"/>
            </a:solidFill>
          </p:spPr>
          <p:txBody>
            <a:bodyPr wrap="square" lIns="0" tIns="0" rIns="0" bIns="0" rtlCol="0"/>
            <a:lstStyle/>
            <a:p>
              <a:pPr defTabSz="609630">
                <a:defRPr/>
              </a:pPr>
              <a:endParaRPr sz="1200" kern="0">
                <a:solidFill>
                  <a:sysClr val="windowText" lastClr="000000"/>
                </a:solidFill>
              </a:endParaRPr>
            </a:p>
          </p:txBody>
        </p:sp>
        <p:pic>
          <p:nvPicPr>
            <p:cNvPr id="16" name="object 16"/>
            <p:cNvPicPr/>
            <p:nvPr/>
          </p:nvPicPr>
          <p:blipFill>
            <a:blip r:embed="rId5" cstate="print"/>
            <a:stretch>
              <a:fillRect/>
            </a:stretch>
          </p:blipFill>
          <p:spPr>
            <a:xfrm>
              <a:off x="12299373" y="3021169"/>
              <a:ext cx="247728" cy="248296"/>
            </a:xfrm>
            <a:prstGeom prst="rect">
              <a:avLst/>
            </a:prstGeom>
          </p:spPr>
        </p:pic>
        <p:sp>
          <p:nvSpPr>
            <p:cNvPr id="17" name="object 17"/>
            <p:cNvSpPr/>
            <p:nvPr/>
          </p:nvSpPr>
          <p:spPr>
            <a:xfrm>
              <a:off x="12175503" y="3435006"/>
              <a:ext cx="165735" cy="124460"/>
            </a:xfrm>
            <a:custGeom>
              <a:avLst/>
              <a:gdLst/>
              <a:ahLst/>
              <a:cxnLst/>
              <a:rect l="l" t="t" r="r" b="b"/>
              <a:pathLst>
                <a:path w="165734" h="124460">
                  <a:moveTo>
                    <a:pt x="165150" y="82765"/>
                  </a:moveTo>
                  <a:lnTo>
                    <a:pt x="0" y="82765"/>
                  </a:lnTo>
                  <a:lnTo>
                    <a:pt x="0" y="124142"/>
                  </a:lnTo>
                  <a:lnTo>
                    <a:pt x="165150" y="124142"/>
                  </a:lnTo>
                  <a:lnTo>
                    <a:pt x="165150" y="82765"/>
                  </a:lnTo>
                  <a:close/>
                </a:path>
                <a:path w="165734" h="124460">
                  <a:moveTo>
                    <a:pt x="165150" y="0"/>
                  </a:moveTo>
                  <a:lnTo>
                    <a:pt x="0" y="0"/>
                  </a:lnTo>
                  <a:lnTo>
                    <a:pt x="0" y="41376"/>
                  </a:lnTo>
                  <a:lnTo>
                    <a:pt x="165150" y="41376"/>
                  </a:lnTo>
                  <a:lnTo>
                    <a:pt x="165150" y="0"/>
                  </a:lnTo>
                  <a:close/>
                </a:path>
              </a:pathLst>
            </a:custGeom>
            <a:solidFill>
              <a:srgbClr val="FFFFFF"/>
            </a:solidFill>
          </p:spPr>
          <p:txBody>
            <a:bodyPr wrap="square" lIns="0" tIns="0" rIns="0" bIns="0" rtlCol="0"/>
            <a:lstStyle/>
            <a:p>
              <a:pPr defTabSz="609630">
                <a:defRPr/>
              </a:pPr>
              <a:endParaRPr sz="1200" kern="0">
                <a:solidFill>
                  <a:sysClr val="windowText" lastClr="000000"/>
                </a:solidFill>
              </a:endParaRPr>
            </a:p>
          </p:txBody>
        </p:sp>
      </p:grpSp>
      <p:sp>
        <p:nvSpPr>
          <p:cNvPr id="19" name="object 19"/>
          <p:cNvSpPr txBox="1"/>
          <p:nvPr/>
        </p:nvSpPr>
        <p:spPr>
          <a:xfrm>
            <a:off x="5296959" y="3685837"/>
            <a:ext cx="1598083" cy="1664516"/>
          </a:xfrm>
          <a:prstGeom prst="rect">
            <a:avLst/>
          </a:prstGeom>
        </p:spPr>
        <p:txBody>
          <a:bodyPr vert="horz" wrap="square" lIns="0" tIns="8467" rIns="0" bIns="0" rtlCol="0">
            <a:spAutoFit/>
          </a:bodyPr>
          <a:lstStyle/>
          <a:p>
            <a:pPr marL="8467" marR="3387" algn="ctr" defTabSz="609630">
              <a:lnSpc>
                <a:spcPts val="2000"/>
              </a:lnSpc>
              <a:spcBef>
                <a:spcPts val="67"/>
              </a:spcBef>
              <a:defRPr/>
            </a:pPr>
            <a:r>
              <a:rPr sz="1867" kern="0" spc="117" dirty="0">
                <a:latin typeface="Aptos" panose="020B0004020202020204" pitchFamily="34" charset="0"/>
                <a:cs typeface="Tahoma"/>
              </a:rPr>
              <a:t>Screening</a:t>
            </a:r>
            <a:r>
              <a:rPr sz="1867" kern="0" spc="-90" dirty="0">
                <a:latin typeface="Aptos" panose="020B0004020202020204" pitchFamily="34" charset="0"/>
                <a:cs typeface="Tahoma"/>
              </a:rPr>
              <a:t> </a:t>
            </a:r>
            <a:r>
              <a:rPr sz="1867" kern="0" spc="53" dirty="0">
                <a:latin typeface="Aptos" panose="020B0004020202020204" pitchFamily="34" charset="0"/>
                <a:cs typeface="Tahoma"/>
              </a:rPr>
              <a:t>for </a:t>
            </a:r>
            <a:r>
              <a:rPr sz="1867" kern="0" spc="93" dirty="0">
                <a:latin typeface="Aptos" panose="020B0004020202020204" pitchFamily="34" charset="0"/>
                <a:cs typeface="Tahoma"/>
              </a:rPr>
              <a:t>Success</a:t>
            </a:r>
            <a:endParaRPr lang="en-CA" sz="1867" kern="0" spc="93" dirty="0">
              <a:latin typeface="Aptos" panose="020B0004020202020204" pitchFamily="34" charset="0"/>
              <a:cs typeface="Tahoma"/>
            </a:endParaRPr>
          </a:p>
          <a:p>
            <a:pPr marL="8467" marR="3387" algn="ctr" defTabSz="609630">
              <a:lnSpc>
                <a:spcPts val="2000"/>
              </a:lnSpc>
              <a:spcBef>
                <a:spcPts val="67"/>
              </a:spcBef>
              <a:defRPr/>
            </a:pPr>
            <a:endParaRPr sz="1867" kern="0" dirty="0">
              <a:latin typeface="Aptos" panose="020B0004020202020204" pitchFamily="34" charset="0"/>
              <a:cs typeface="Tahoma"/>
            </a:endParaRPr>
          </a:p>
          <a:p>
            <a:pPr marL="137167" marR="132933" indent="847" algn="ctr" defTabSz="609630">
              <a:lnSpc>
                <a:spcPct val="116700"/>
              </a:lnSpc>
              <a:spcBef>
                <a:spcPts val="943"/>
              </a:spcBef>
              <a:defRPr/>
            </a:pPr>
            <a:r>
              <a:rPr lang="en-CA" sz="1067" kern="0" spc="63" dirty="0">
                <a:latin typeface="Aptos" panose="020B0004020202020204" pitchFamily="34" charset="0"/>
                <a:cs typeface="Century Gothic"/>
              </a:rPr>
              <a:t>Identify</a:t>
            </a:r>
            <a:r>
              <a:rPr sz="1067" kern="0" spc="63" dirty="0">
                <a:latin typeface="Aptos" panose="020B0004020202020204" pitchFamily="34" charset="0"/>
                <a:cs typeface="Century Gothic"/>
              </a:rPr>
              <a:t> </a:t>
            </a:r>
            <a:r>
              <a:rPr sz="1067" kern="0" spc="-7" dirty="0">
                <a:latin typeface="Aptos" panose="020B0004020202020204" pitchFamily="34" charset="0"/>
                <a:cs typeface="Century Gothic"/>
              </a:rPr>
              <a:t>foundational </a:t>
            </a:r>
            <a:r>
              <a:rPr sz="1067" kern="0" spc="110" dirty="0">
                <a:latin typeface="Aptos" panose="020B0004020202020204" pitchFamily="34" charset="0"/>
                <a:cs typeface="Century Gothic"/>
              </a:rPr>
              <a:t>skills</a:t>
            </a:r>
            <a:r>
              <a:rPr sz="1067" kern="0" spc="-20" dirty="0">
                <a:latin typeface="Aptos" panose="020B0004020202020204" pitchFamily="34" charset="0"/>
                <a:cs typeface="Century Gothic"/>
              </a:rPr>
              <a:t> </a:t>
            </a:r>
            <a:r>
              <a:rPr lang="en-CA" sz="1067" kern="0" spc="-13" dirty="0">
                <a:latin typeface="Aptos" panose="020B0004020202020204" pitchFamily="34" charset="0"/>
                <a:cs typeface="Century Gothic"/>
              </a:rPr>
              <a:t>needed for apprenticeship success</a:t>
            </a:r>
            <a:endParaRPr sz="1067" kern="0" dirty="0">
              <a:latin typeface="Aptos" panose="020B0004020202020204" pitchFamily="34" charset="0"/>
              <a:cs typeface="Century Gothic"/>
            </a:endParaRPr>
          </a:p>
        </p:txBody>
      </p:sp>
      <p:sp>
        <p:nvSpPr>
          <p:cNvPr id="20" name="object 20"/>
          <p:cNvSpPr txBox="1"/>
          <p:nvPr/>
        </p:nvSpPr>
        <p:spPr>
          <a:xfrm>
            <a:off x="7224362" y="3675210"/>
            <a:ext cx="1785281" cy="1664516"/>
          </a:xfrm>
          <a:prstGeom prst="rect">
            <a:avLst/>
          </a:prstGeom>
        </p:spPr>
        <p:txBody>
          <a:bodyPr vert="horz" wrap="square" lIns="0" tIns="8467" rIns="0" bIns="0" rtlCol="0">
            <a:spAutoFit/>
          </a:bodyPr>
          <a:lstStyle/>
          <a:p>
            <a:pPr marL="279414" marR="274334" indent="423" algn="ctr" defTabSz="609630">
              <a:lnSpc>
                <a:spcPts val="2000"/>
              </a:lnSpc>
              <a:spcBef>
                <a:spcPts val="67"/>
              </a:spcBef>
              <a:defRPr/>
            </a:pPr>
            <a:r>
              <a:rPr sz="1867" kern="0" spc="136" dirty="0">
                <a:latin typeface="Aptos" panose="020B0004020202020204" pitchFamily="34" charset="0"/>
                <a:cs typeface="Tahoma"/>
              </a:rPr>
              <a:t>Aligned </a:t>
            </a:r>
            <a:r>
              <a:rPr lang="en-CA" sz="1867" kern="0" spc="93" dirty="0">
                <a:latin typeface="Aptos" panose="020B0004020202020204" pitchFamily="34" charset="0"/>
                <a:cs typeface="Tahoma"/>
              </a:rPr>
              <a:t>Resources</a:t>
            </a:r>
          </a:p>
          <a:p>
            <a:pPr marL="279414" marR="274334" indent="423" algn="ctr" defTabSz="609630">
              <a:lnSpc>
                <a:spcPts val="2000"/>
              </a:lnSpc>
              <a:spcBef>
                <a:spcPts val="67"/>
              </a:spcBef>
              <a:defRPr/>
            </a:pPr>
            <a:endParaRPr sz="1867" kern="0" dirty="0">
              <a:latin typeface="Aptos" panose="020B0004020202020204" pitchFamily="34" charset="0"/>
              <a:cs typeface="Tahoma"/>
            </a:endParaRPr>
          </a:p>
          <a:p>
            <a:pPr marL="8467" marR="3387" indent="1270" algn="ctr" defTabSz="609630">
              <a:lnSpc>
                <a:spcPct val="116700"/>
              </a:lnSpc>
              <a:spcBef>
                <a:spcPts val="943"/>
              </a:spcBef>
              <a:defRPr/>
            </a:pPr>
            <a:r>
              <a:rPr lang="en-CA" sz="1067" kern="0" spc="33" dirty="0">
                <a:latin typeface="Aptos" panose="020B0004020202020204" pitchFamily="34" charset="0"/>
                <a:cs typeface="Century Gothic"/>
              </a:rPr>
              <a:t>Trade-specific                 learning resources developed with industry experts!</a:t>
            </a:r>
            <a:endParaRPr sz="1067" kern="0" dirty="0">
              <a:latin typeface="Aptos" panose="020B0004020202020204" pitchFamily="34" charset="0"/>
              <a:cs typeface="Century Gothic"/>
            </a:endParaRPr>
          </a:p>
        </p:txBody>
      </p:sp>
      <p:sp>
        <p:nvSpPr>
          <p:cNvPr id="21" name="object 21"/>
          <p:cNvSpPr txBox="1"/>
          <p:nvPr/>
        </p:nvSpPr>
        <p:spPr>
          <a:xfrm>
            <a:off x="9254362" y="3681222"/>
            <a:ext cx="1663065" cy="2184145"/>
          </a:xfrm>
          <a:prstGeom prst="rect">
            <a:avLst/>
          </a:prstGeom>
        </p:spPr>
        <p:txBody>
          <a:bodyPr vert="horz" wrap="square" lIns="0" tIns="8467" rIns="0" bIns="0" rtlCol="0">
            <a:spAutoFit/>
          </a:bodyPr>
          <a:lstStyle/>
          <a:p>
            <a:pPr marL="8467" marR="3387" indent="423" algn="ctr" defTabSz="609630">
              <a:lnSpc>
                <a:spcPts val="2000"/>
              </a:lnSpc>
              <a:spcBef>
                <a:spcPts val="67"/>
              </a:spcBef>
              <a:defRPr/>
            </a:pPr>
            <a:r>
              <a:rPr lang="en-CA" sz="1867" kern="0" spc="76" dirty="0">
                <a:latin typeface="Aptos" panose="020B0004020202020204" pitchFamily="34" charset="0"/>
                <a:cs typeface="Tahoma"/>
              </a:rPr>
              <a:t>Online &amp; </a:t>
            </a:r>
          </a:p>
          <a:p>
            <a:pPr marL="8467" marR="3387" indent="423" algn="ctr" defTabSz="609630">
              <a:lnSpc>
                <a:spcPts val="2000"/>
              </a:lnSpc>
              <a:spcBef>
                <a:spcPts val="67"/>
              </a:spcBef>
              <a:defRPr/>
            </a:pPr>
            <a:r>
              <a:rPr lang="en-CA" sz="1867" kern="0" spc="76" dirty="0">
                <a:latin typeface="Aptos" panose="020B0004020202020204" pitchFamily="34" charset="0"/>
                <a:cs typeface="Tahoma"/>
              </a:rPr>
              <a:t>Self-Directed</a:t>
            </a:r>
          </a:p>
          <a:p>
            <a:pPr marL="8467" marR="3387" indent="423" algn="ctr" defTabSz="609630">
              <a:lnSpc>
                <a:spcPts val="2000"/>
              </a:lnSpc>
              <a:spcBef>
                <a:spcPts val="67"/>
              </a:spcBef>
              <a:defRPr/>
            </a:pPr>
            <a:endParaRPr lang="en-CA" sz="1867" kern="0" spc="76" dirty="0">
              <a:latin typeface="Aptos" panose="020B0004020202020204" pitchFamily="34" charset="0"/>
              <a:cs typeface="Tahoma"/>
            </a:endParaRPr>
          </a:p>
          <a:p>
            <a:pPr marL="8467" marR="3387" indent="1270" algn="ctr">
              <a:lnSpc>
                <a:spcPct val="116700"/>
              </a:lnSpc>
              <a:spcBef>
                <a:spcPts val="943"/>
              </a:spcBef>
            </a:pPr>
            <a:r>
              <a:rPr lang="en-CA" sz="1067" kern="0" spc="33" dirty="0">
                <a:latin typeface="Aptos" panose="020B0004020202020204" pitchFamily="34" charset="0"/>
              </a:rPr>
              <a:t>Easy to follow online lessons, in an interactive learning system</a:t>
            </a:r>
            <a:endParaRPr sz="1067" kern="0" spc="33" dirty="0">
              <a:latin typeface="Aptos" panose="020B0004020202020204" pitchFamily="34" charset="0"/>
            </a:endParaRPr>
          </a:p>
          <a:p>
            <a:pPr marL="272217" marR="268407" indent="423" algn="ctr" defTabSz="609630">
              <a:lnSpc>
                <a:spcPct val="116700"/>
              </a:lnSpc>
              <a:spcBef>
                <a:spcPts val="943"/>
              </a:spcBef>
              <a:defRPr/>
            </a:pPr>
            <a:endParaRPr lang="en-US" sz="1333" kern="0" spc="67" dirty="0">
              <a:solidFill>
                <a:srgbClr val="FFFFFF"/>
              </a:solidFill>
              <a:latin typeface="Century Gothic"/>
              <a:cs typeface="Century Gothic"/>
            </a:endParaRPr>
          </a:p>
          <a:p>
            <a:pPr marL="272217" marR="268407" indent="423" algn="ctr" defTabSz="609630">
              <a:lnSpc>
                <a:spcPct val="116700"/>
              </a:lnSpc>
              <a:spcBef>
                <a:spcPts val="943"/>
              </a:spcBef>
              <a:defRPr/>
            </a:pPr>
            <a:endParaRPr lang="en-US" sz="1333" kern="0" dirty="0">
              <a:solidFill>
                <a:sysClr val="windowText" lastClr="000000"/>
              </a:solidFill>
              <a:latin typeface="Century Gothic"/>
              <a:cs typeface="Century Gothic"/>
            </a:endParaRPr>
          </a:p>
        </p:txBody>
      </p:sp>
      <p:pic>
        <p:nvPicPr>
          <p:cNvPr id="22" name="object 22"/>
          <p:cNvPicPr/>
          <p:nvPr/>
        </p:nvPicPr>
        <p:blipFill>
          <a:blip r:embed="rId6" cstate="print"/>
          <a:stretch>
            <a:fillRect/>
          </a:stretch>
        </p:blipFill>
        <p:spPr>
          <a:xfrm>
            <a:off x="11506200" y="6486144"/>
            <a:ext cx="448056" cy="249936"/>
          </a:xfrm>
          <a:prstGeom prst="rect">
            <a:avLst/>
          </a:prstGeom>
        </p:spPr>
      </p:pic>
      <p:sp>
        <p:nvSpPr>
          <p:cNvPr id="23" name="object 23"/>
          <p:cNvSpPr txBox="1">
            <a:spLocks noGrp="1"/>
          </p:cNvSpPr>
          <p:nvPr>
            <p:ph type="title"/>
          </p:nvPr>
        </p:nvSpPr>
        <p:spPr>
          <a:xfrm>
            <a:off x="1445428" y="2563796"/>
            <a:ext cx="2899073" cy="1504707"/>
          </a:xfrm>
          <a:prstGeom prst="rect">
            <a:avLst/>
          </a:prstGeom>
        </p:spPr>
        <p:txBody>
          <a:bodyPr vert="horz" wrap="square" lIns="0" tIns="241300" rIns="0" bIns="0" rtlCol="0" anchor="ctr">
            <a:spAutoFit/>
          </a:bodyPr>
          <a:lstStyle/>
          <a:p>
            <a:pPr marL="8467" marR="3387">
              <a:lnSpc>
                <a:spcPct val="68200"/>
              </a:lnSpc>
              <a:spcBef>
                <a:spcPts val="1900"/>
              </a:spcBef>
            </a:pPr>
            <a:r>
              <a:rPr sz="4800" spc="-7" dirty="0">
                <a:solidFill>
                  <a:srgbClr val="011733"/>
                </a:solidFill>
                <a:latin typeface="Aptos" panose="020B0004020202020204" pitchFamily="34" charset="0"/>
                <a:cs typeface="Calibri"/>
              </a:rPr>
              <a:t>Build </a:t>
            </a:r>
            <a:br>
              <a:rPr lang="en-CA" sz="4800" spc="-7" dirty="0">
                <a:solidFill>
                  <a:srgbClr val="011733"/>
                </a:solidFill>
                <a:latin typeface="Aptos" panose="020B0004020202020204" pitchFamily="34" charset="0"/>
                <a:cs typeface="Calibri"/>
              </a:rPr>
            </a:br>
            <a:r>
              <a:rPr sz="4800" spc="-350" dirty="0">
                <a:solidFill>
                  <a:srgbClr val="011733"/>
                </a:solidFill>
                <a:latin typeface="Aptos" panose="020B0004020202020204" pitchFamily="34" charset="0"/>
                <a:cs typeface="Calibri"/>
              </a:rPr>
              <a:t>Y</a:t>
            </a:r>
            <a:r>
              <a:rPr sz="4800" spc="27" dirty="0">
                <a:solidFill>
                  <a:srgbClr val="011733"/>
                </a:solidFill>
                <a:latin typeface="Aptos" panose="020B0004020202020204" pitchFamily="34" charset="0"/>
                <a:cs typeface="Calibri"/>
              </a:rPr>
              <a:t>ou</a:t>
            </a:r>
            <a:r>
              <a:rPr sz="4800" spc="33" dirty="0">
                <a:solidFill>
                  <a:srgbClr val="011733"/>
                </a:solidFill>
                <a:latin typeface="Aptos" panose="020B0004020202020204" pitchFamily="34" charset="0"/>
                <a:cs typeface="Calibri"/>
              </a:rPr>
              <a:t>r</a:t>
            </a:r>
            <a:r>
              <a:rPr sz="4800" spc="-200" dirty="0">
                <a:solidFill>
                  <a:srgbClr val="011733"/>
                </a:solidFill>
                <a:latin typeface="Aptos" panose="020B0004020202020204" pitchFamily="34" charset="0"/>
                <a:cs typeface="Calibri"/>
              </a:rPr>
              <a:t> </a:t>
            </a:r>
            <a:r>
              <a:rPr sz="4800" spc="-7" dirty="0">
                <a:solidFill>
                  <a:srgbClr val="011733"/>
                </a:solidFill>
                <a:latin typeface="Aptos" panose="020B0004020202020204" pitchFamily="34" charset="0"/>
                <a:cs typeface="Calibri"/>
              </a:rPr>
              <a:t>Skills</a:t>
            </a:r>
            <a:endParaRPr sz="4800" dirty="0">
              <a:solidFill>
                <a:srgbClr val="011733"/>
              </a:solidFill>
              <a:latin typeface="Aptos" panose="020B0004020202020204" pitchFamily="34" charset="0"/>
              <a:cs typeface="Calibri"/>
            </a:endParaRPr>
          </a:p>
          <a:p>
            <a:pPr marL="62656">
              <a:lnSpc>
                <a:spcPct val="100000"/>
              </a:lnSpc>
              <a:spcBef>
                <a:spcPts val="370"/>
              </a:spcBef>
            </a:pPr>
            <a:r>
              <a:rPr sz="1333" dirty="0">
                <a:solidFill>
                  <a:srgbClr val="011733"/>
                </a:solidFill>
                <a:latin typeface="Aptos" panose="020B0004020202020204" pitchFamily="34" charset="0"/>
                <a:cs typeface="Calibri"/>
              </a:rPr>
              <a:t>ONLINE</a:t>
            </a:r>
            <a:r>
              <a:rPr sz="1333" spc="-33" dirty="0">
                <a:solidFill>
                  <a:srgbClr val="011733"/>
                </a:solidFill>
                <a:latin typeface="Aptos" panose="020B0004020202020204" pitchFamily="34" charset="0"/>
                <a:cs typeface="Calibri"/>
              </a:rPr>
              <a:t> </a:t>
            </a:r>
            <a:r>
              <a:rPr sz="1333" dirty="0">
                <a:solidFill>
                  <a:srgbClr val="011733"/>
                </a:solidFill>
                <a:latin typeface="Aptos" panose="020B0004020202020204" pitchFamily="34" charset="0"/>
                <a:cs typeface="Calibri"/>
              </a:rPr>
              <a:t>LEARNING</a:t>
            </a:r>
            <a:r>
              <a:rPr sz="1333" spc="-33" dirty="0">
                <a:solidFill>
                  <a:srgbClr val="011733"/>
                </a:solidFill>
                <a:latin typeface="Aptos" panose="020B0004020202020204" pitchFamily="34" charset="0"/>
                <a:cs typeface="Calibri"/>
              </a:rPr>
              <a:t> </a:t>
            </a:r>
            <a:r>
              <a:rPr sz="1333" spc="-17" dirty="0">
                <a:solidFill>
                  <a:srgbClr val="011733"/>
                </a:solidFill>
                <a:latin typeface="Aptos" panose="020B0004020202020204" pitchFamily="34" charset="0"/>
                <a:cs typeface="Calibri"/>
              </a:rPr>
              <a:t>HUB</a:t>
            </a:r>
            <a:endParaRPr sz="1333" dirty="0">
              <a:solidFill>
                <a:srgbClr val="011733"/>
              </a:solidFill>
              <a:latin typeface="Aptos" panose="020B0004020202020204" pitchFamily="34" charset="0"/>
              <a:cs typeface="Calibri"/>
            </a:endParaRPr>
          </a:p>
        </p:txBody>
      </p:sp>
      <p:pic>
        <p:nvPicPr>
          <p:cNvPr id="24" name="object 5">
            <a:extLst>
              <a:ext uri="{FF2B5EF4-FFF2-40B4-BE49-F238E27FC236}">
                <a16:creationId xmlns:a16="http://schemas.microsoft.com/office/drawing/2014/main" id="{A6A0F1F0-2711-64FF-AF0E-05F6253E3924}"/>
              </a:ext>
            </a:extLst>
          </p:cNvPr>
          <p:cNvPicPr/>
          <p:nvPr/>
        </p:nvPicPr>
        <p:blipFill>
          <a:blip r:embed="rId7" cstate="print"/>
          <a:stretch>
            <a:fillRect/>
          </a:stretch>
        </p:blipFill>
        <p:spPr>
          <a:xfrm>
            <a:off x="1462702" y="2324395"/>
            <a:ext cx="1379913" cy="229372"/>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4225610" y="1407304"/>
            <a:ext cx="3702897" cy="3395133"/>
            <a:chOff x="6127559" y="3453066"/>
            <a:chExt cx="5554345" cy="5092700"/>
          </a:xfrm>
        </p:grpSpPr>
        <p:pic>
          <p:nvPicPr>
            <p:cNvPr id="3" name="object 3"/>
            <p:cNvPicPr/>
            <p:nvPr/>
          </p:nvPicPr>
          <p:blipFill>
            <a:blip r:embed="rId3" cstate="print"/>
            <a:stretch>
              <a:fillRect/>
            </a:stretch>
          </p:blipFill>
          <p:spPr>
            <a:xfrm>
              <a:off x="6137147" y="3462527"/>
              <a:ext cx="5535167" cy="5073396"/>
            </a:xfrm>
            <a:prstGeom prst="rect">
              <a:avLst/>
            </a:prstGeom>
          </p:spPr>
        </p:pic>
        <p:sp>
          <p:nvSpPr>
            <p:cNvPr id="4" name="object 4"/>
            <p:cNvSpPr/>
            <p:nvPr/>
          </p:nvSpPr>
          <p:spPr>
            <a:xfrm>
              <a:off x="6132321" y="3457828"/>
              <a:ext cx="5544820" cy="5083175"/>
            </a:xfrm>
            <a:custGeom>
              <a:avLst/>
              <a:gdLst/>
              <a:ahLst/>
              <a:cxnLst/>
              <a:rect l="l" t="t" r="r" b="b"/>
              <a:pathLst>
                <a:path w="5544820" h="5083175">
                  <a:moveTo>
                    <a:pt x="0" y="5082921"/>
                  </a:moveTo>
                  <a:lnTo>
                    <a:pt x="5544693" y="5082921"/>
                  </a:lnTo>
                  <a:lnTo>
                    <a:pt x="5544693" y="0"/>
                  </a:lnTo>
                  <a:lnTo>
                    <a:pt x="0" y="0"/>
                  </a:lnTo>
                  <a:lnTo>
                    <a:pt x="0" y="5082921"/>
                  </a:lnTo>
                  <a:close/>
                </a:path>
              </a:pathLst>
            </a:custGeom>
            <a:ln w="9524">
              <a:solidFill>
                <a:srgbClr val="7E7E7E"/>
              </a:solidFill>
            </a:ln>
          </p:spPr>
          <p:txBody>
            <a:bodyPr wrap="square" lIns="0" tIns="0" rIns="0" bIns="0" rtlCol="0"/>
            <a:lstStyle/>
            <a:p>
              <a:pPr defTabSz="609630">
                <a:defRPr/>
              </a:pPr>
              <a:endParaRPr sz="1200" kern="0">
                <a:solidFill>
                  <a:sysClr val="windowText" lastClr="000000"/>
                </a:solidFill>
              </a:endParaRPr>
            </a:p>
          </p:txBody>
        </p:sp>
      </p:grpSp>
      <p:grpSp>
        <p:nvGrpSpPr>
          <p:cNvPr id="5" name="object 5"/>
          <p:cNvGrpSpPr/>
          <p:nvPr/>
        </p:nvGrpSpPr>
        <p:grpSpPr>
          <a:xfrm>
            <a:off x="8593509" y="3987800"/>
            <a:ext cx="2308013" cy="2175086"/>
            <a:chOff x="12804203" y="6043803"/>
            <a:chExt cx="3462020" cy="3262629"/>
          </a:xfrm>
        </p:grpSpPr>
        <p:pic>
          <p:nvPicPr>
            <p:cNvPr id="6" name="object 6"/>
            <p:cNvPicPr/>
            <p:nvPr/>
          </p:nvPicPr>
          <p:blipFill>
            <a:blip r:embed="rId4" cstate="print"/>
            <a:stretch>
              <a:fillRect/>
            </a:stretch>
          </p:blipFill>
          <p:spPr>
            <a:xfrm>
              <a:off x="12813792" y="6053328"/>
              <a:ext cx="3442715" cy="3243072"/>
            </a:xfrm>
            <a:prstGeom prst="rect">
              <a:avLst/>
            </a:prstGeom>
          </p:spPr>
        </p:pic>
        <p:sp>
          <p:nvSpPr>
            <p:cNvPr id="7" name="object 7"/>
            <p:cNvSpPr/>
            <p:nvPr/>
          </p:nvSpPr>
          <p:spPr>
            <a:xfrm>
              <a:off x="12808966" y="6048565"/>
              <a:ext cx="3452495" cy="3253104"/>
            </a:xfrm>
            <a:custGeom>
              <a:avLst/>
              <a:gdLst/>
              <a:ahLst/>
              <a:cxnLst/>
              <a:rect l="l" t="t" r="r" b="b"/>
              <a:pathLst>
                <a:path w="3452494" h="3253104">
                  <a:moveTo>
                    <a:pt x="0" y="3252597"/>
                  </a:moveTo>
                  <a:lnTo>
                    <a:pt x="3452241" y="3252597"/>
                  </a:lnTo>
                  <a:lnTo>
                    <a:pt x="3452241" y="0"/>
                  </a:lnTo>
                  <a:lnTo>
                    <a:pt x="0" y="0"/>
                  </a:lnTo>
                  <a:lnTo>
                    <a:pt x="0" y="3252597"/>
                  </a:lnTo>
                  <a:close/>
                </a:path>
              </a:pathLst>
            </a:custGeom>
            <a:ln w="9524">
              <a:solidFill>
                <a:srgbClr val="7E7E7E"/>
              </a:solidFill>
            </a:ln>
          </p:spPr>
          <p:txBody>
            <a:bodyPr wrap="square" lIns="0" tIns="0" rIns="0" bIns="0" rtlCol="0"/>
            <a:lstStyle/>
            <a:p>
              <a:pPr defTabSz="609630">
                <a:defRPr/>
              </a:pPr>
              <a:endParaRPr sz="1200" kern="0">
                <a:solidFill>
                  <a:sysClr val="windowText" lastClr="000000"/>
                </a:solidFill>
              </a:endParaRPr>
            </a:p>
          </p:txBody>
        </p:sp>
      </p:grpSp>
      <p:grpSp>
        <p:nvGrpSpPr>
          <p:cNvPr id="8" name="object 8"/>
          <p:cNvGrpSpPr/>
          <p:nvPr/>
        </p:nvGrpSpPr>
        <p:grpSpPr>
          <a:xfrm>
            <a:off x="8118106" y="1226522"/>
            <a:ext cx="3258820" cy="2581486"/>
            <a:chOff x="12147359" y="1964118"/>
            <a:chExt cx="4888230" cy="3872229"/>
          </a:xfrm>
        </p:grpSpPr>
        <p:pic>
          <p:nvPicPr>
            <p:cNvPr id="9" name="object 9"/>
            <p:cNvPicPr/>
            <p:nvPr/>
          </p:nvPicPr>
          <p:blipFill>
            <a:blip r:embed="rId5" cstate="print"/>
            <a:stretch>
              <a:fillRect/>
            </a:stretch>
          </p:blipFill>
          <p:spPr>
            <a:xfrm>
              <a:off x="12156947" y="1973579"/>
              <a:ext cx="4869179" cy="3852672"/>
            </a:xfrm>
            <a:prstGeom prst="rect">
              <a:avLst/>
            </a:prstGeom>
          </p:spPr>
        </p:pic>
        <p:sp>
          <p:nvSpPr>
            <p:cNvPr id="10" name="object 10"/>
            <p:cNvSpPr/>
            <p:nvPr/>
          </p:nvSpPr>
          <p:spPr>
            <a:xfrm>
              <a:off x="12152121" y="1968880"/>
              <a:ext cx="4878705" cy="3862704"/>
            </a:xfrm>
            <a:custGeom>
              <a:avLst/>
              <a:gdLst/>
              <a:ahLst/>
              <a:cxnLst/>
              <a:rect l="l" t="t" r="r" b="b"/>
              <a:pathLst>
                <a:path w="4878705" h="3862704">
                  <a:moveTo>
                    <a:pt x="0" y="3862197"/>
                  </a:moveTo>
                  <a:lnTo>
                    <a:pt x="4878705" y="3862197"/>
                  </a:lnTo>
                  <a:lnTo>
                    <a:pt x="4878705" y="0"/>
                  </a:lnTo>
                  <a:lnTo>
                    <a:pt x="0" y="0"/>
                  </a:lnTo>
                  <a:lnTo>
                    <a:pt x="0" y="3862197"/>
                  </a:lnTo>
                  <a:close/>
                </a:path>
              </a:pathLst>
            </a:custGeom>
            <a:ln w="9525">
              <a:solidFill>
                <a:srgbClr val="7E7E7E"/>
              </a:solidFill>
            </a:ln>
          </p:spPr>
          <p:txBody>
            <a:bodyPr wrap="square" lIns="0" tIns="0" rIns="0" bIns="0" rtlCol="0"/>
            <a:lstStyle/>
            <a:p>
              <a:pPr defTabSz="609630">
                <a:defRPr/>
              </a:pPr>
              <a:endParaRPr sz="1200" kern="0">
                <a:solidFill>
                  <a:sysClr val="windowText" lastClr="000000"/>
                </a:solidFill>
              </a:endParaRPr>
            </a:p>
          </p:txBody>
        </p:sp>
      </p:grpSp>
      <p:sp>
        <p:nvSpPr>
          <p:cNvPr id="17" name="object 17"/>
          <p:cNvSpPr txBox="1"/>
          <p:nvPr/>
        </p:nvSpPr>
        <p:spPr>
          <a:xfrm>
            <a:off x="654575" y="1810491"/>
            <a:ext cx="2835063" cy="1921552"/>
          </a:xfrm>
          <a:prstGeom prst="rect">
            <a:avLst/>
          </a:prstGeom>
        </p:spPr>
        <p:txBody>
          <a:bodyPr vert="horz" wrap="square" lIns="0" tIns="71120" rIns="0" bIns="0" rtlCol="0">
            <a:spAutoFit/>
          </a:bodyPr>
          <a:lstStyle/>
          <a:p>
            <a:pPr marL="8467" marR="3387" defTabSz="609630">
              <a:lnSpc>
                <a:spcPct val="90900"/>
              </a:lnSpc>
              <a:spcBef>
                <a:spcPts val="223"/>
              </a:spcBef>
              <a:defRPr/>
            </a:pPr>
            <a:r>
              <a:rPr lang="en-US" sz="1467" kern="0" dirty="0">
                <a:solidFill>
                  <a:srgbClr val="0F243E"/>
                </a:solidFill>
                <a:latin typeface="Aptos" panose="020B0004020202020204" pitchFamily="34" charset="0"/>
                <a:cs typeface="Calibri"/>
              </a:rPr>
              <a:t>The</a:t>
            </a:r>
            <a:r>
              <a:rPr lang="en-US" sz="1467" kern="0" spc="-17"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online</a:t>
            </a:r>
            <a:r>
              <a:rPr lang="en-US" sz="1467" kern="0" spc="-27"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Learning</a:t>
            </a:r>
            <a:r>
              <a:rPr lang="en-US" sz="1467" kern="0" spc="-27"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Hub</a:t>
            </a:r>
            <a:r>
              <a:rPr lang="en-US" sz="1467" kern="0" spc="-23" dirty="0">
                <a:solidFill>
                  <a:srgbClr val="0F243E"/>
                </a:solidFill>
                <a:latin typeface="Aptos" panose="020B0004020202020204" pitchFamily="34" charset="0"/>
                <a:cs typeface="Calibri"/>
              </a:rPr>
              <a:t> </a:t>
            </a:r>
            <a:r>
              <a:rPr lang="en-US" sz="1467" kern="0" spc="-7" dirty="0">
                <a:solidFill>
                  <a:srgbClr val="0F243E"/>
                </a:solidFill>
                <a:latin typeface="Aptos" panose="020B0004020202020204" pitchFamily="34" charset="0"/>
                <a:cs typeface="Calibri"/>
              </a:rPr>
              <a:t>offers</a:t>
            </a:r>
            <a:r>
              <a:rPr lang="en-US" sz="1467" kern="0" spc="-10"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a</a:t>
            </a:r>
            <a:r>
              <a:rPr lang="en-US" sz="1467" kern="0" spc="-23"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variety</a:t>
            </a:r>
            <a:r>
              <a:rPr lang="en-US" sz="1467" kern="0" spc="-27" dirty="0">
                <a:solidFill>
                  <a:srgbClr val="0F243E"/>
                </a:solidFill>
                <a:latin typeface="Aptos" panose="020B0004020202020204" pitchFamily="34" charset="0"/>
                <a:cs typeface="Calibri"/>
              </a:rPr>
              <a:t> </a:t>
            </a:r>
            <a:r>
              <a:rPr lang="en-US" sz="1467" kern="0" spc="-17" dirty="0">
                <a:solidFill>
                  <a:srgbClr val="0F243E"/>
                </a:solidFill>
                <a:latin typeface="Aptos" panose="020B0004020202020204" pitchFamily="34" charset="0"/>
                <a:cs typeface="Calibri"/>
              </a:rPr>
              <a:t>of </a:t>
            </a:r>
            <a:r>
              <a:rPr lang="en-US" sz="1467" kern="0" dirty="0">
                <a:solidFill>
                  <a:srgbClr val="0F243E"/>
                </a:solidFill>
                <a:latin typeface="Aptos" panose="020B0004020202020204" pitchFamily="34" charset="0"/>
                <a:cs typeface="Calibri"/>
              </a:rPr>
              <a:t>tools</a:t>
            </a:r>
            <a:r>
              <a:rPr lang="en-US" sz="1467" kern="0" spc="-20"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and</a:t>
            </a:r>
            <a:r>
              <a:rPr lang="en-US" sz="1467" kern="0" spc="-33" dirty="0">
                <a:solidFill>
                  <a:srgbClr val="0F243E"/>
                </a:solidFill>
                <a:latin typeface="Aptos" panose="020B0004020202020204" pitchFamily="34" charset="0"/>
                <a:cs typeface="Calibri"/>
              </a:rPr>
              <a:t> </a:t>
            </a:r>
            <a:r>
              <a:rPr lang="en-US" sz="1467" kern="0" spc="-7" dirty="0">
                <a:solidFill>
                  <a:srgbClr val="0F243E"/>
                </a:solidFill>
                <a:latin typeface="Aptos" panose="020B0004020202020204" pitchFamily="34" charset="0"/>
                <a:cs typeface="Calibri"/>
              </a:rPr>
              <a:t>resources</a:t>
            </a:r>
            <a:r>
              <a:rPr lang="en-US" sz="1467" kern="0" spc="-23"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including</a:t>
            </a:r>
            <a:r>
              <a:rPr lang="en-US" sz="1467" kern="0" spc="-27" dirty="0">
                <a:solidFill>
                  <a:srgbClr val="0F243E"/>
                </a:solidFill>
                <a:latin typeface="Aptos" panose="020B0004020202020204" pitchFamily="34" charset="0"/>
                <a:cs typeface="Calibri"/>
              </a:rPr>
              <a:t> </a:t>
            </a:r>
            <a:r>
              <a:rPr lang="en-US" sz="1467" kern="0" spc="-7" dirty="0">
                <a:solidFill>
                  <a:srgbClr val="0F243E"/>
                </a:solidFill>
                <a:latin typeface="Aptos" panose="020B0004020202020204" pitchFamily="34" charset="0"/>
                <a:cs typeface="Calibri"/>
              </a:rPr>
              <a:t>formative assessments, </a:t>
            </a:r>
            <a:r>
              <a:rPr lang="en-US" sz="1467" kern="0" spc="-20" dirty="0">
                <a:solidFill>
                  <a:srgbClr val="0F243E"/>
                </a:solidFill>
                <a:latin typeface="Aptos" panose="020B0004020202020204" pitchFamily="34" charset="0"/>
                <a:cs typeface="Calibri"/>
              </a:rPr>
              <a:t>step-</a:t>
            </a:r>
            <a:r>
              <a:rPr lang="en-US" sz="1467" kern="0" spc="-17" dirty="0">
                <a:solidFill>
                  <a:srgbClr val="0F243E"/>
                </a:solidFill>
                <a:latin typeface="Aptos" panose="020B0004020202020204" pitchFamily="34" charset="0"/>
                <a:cs typeface="Calibri"/>
              </a:rPr>
              <a:t>by-</a:t>
            </a:r>
            <a:r>
              <a:rPr lang="en-US" sz="1467" kern="0" dirty="0">
                <a:solidFill>
                  <a:srgbClr val="0F243E"/>
                </a:solidFill>
                <a:latin typeface="Aptos" panose="020B0004020202020204" pitchFamily="34" charset="0"/>
                <a:cs typeface="Calibri"/>
              </a:rPr>
              <a:t>step</a:t>
            </a:r>
            <a:r>
              <a:rPr lang="en-US" sz="1467" kern="0" spc="-7" dirty="0">
                <a:solidFill>
                  <a:srgbClr val="0F243E"/>
                </a:solidFill>
                <a:latin typeface="Aptos" panose="020B0004020202020204" pitchFamily="34" charset="0"/>
                <a:cs typeface="Calibri"/>
              </a:rPr>
              <a:t> explanations, </a:t>
            </a:r>
            <a:r>
              <a:rPr lang="en-US" sz="1467" kern="0" dirty="0">
                <a:solidFill>
                  <a:srgbClr val="0F243E"/>
                </a:solidFill>
                <a:latin typeface="Aptos" panose="020B0004020202020204" pitchFamily="34" charset="0"/>
                <a:cs typeface="Calibri"/>
              </a:rPr>
              <a:t>videos,</a:t>
            </a:r>
            <a:r>
              <a:rPr lang="en-US" sz="1467" kern="0" spc="-37"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animations,</a:t>
            </a:r>
            <a:r>
              <a:rPr lang="en-US" sz="1467" kern="0" spc="-33"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tips</a:t>
            </a:r>
            <a:r>
              <a:rPr lang="en-US" sz="1467" kern="0" spc="-40"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and</a:t>
            </a:r>
            <a:r>
              <a:rPr lang="en-US" sz="1467" kern="0" spc="-37" dirty="0">
                <a:solidFill>
                  <a:srgbClr val="0F243E"/>
                </a:solidFill>
                <a:latin typeface="Aptos" panose="020B0004020202020204" pitchFamily="34" charset="0"/>
                <a:cs typeface="Calibri"/>
              </a:rPr>
              <a:t> </a:t>
            </a:r>
            <a:r>
              <a:rPr lang="en-US" sz="1467" kern="0" spc="-7" dirty="0">
                <a:solidFill>
                  <a:srgbClr val="0F243E"/>
                </a:solidFill>
                <a:latin typeface="Aptos" panose="020B0004020202020204" pitchFamily="34" charset="0"/>
                <a:cs typeface="Calibri"/>
              </a:rPr>
              <a:t>strategies, </a:t>
            </a:r>
            <a:r>
              <a:rPr lang="en-US" sz="1467" kern="0" dirty="0">
                <a:solidFill>
                  <a:srgbClr val="0F243E"/>
                </a:solidFill>
                <a:latin typeface="Aptos" panose="020B0004020202020204" pitchFamily="34" charset="0"/>
                <a:cs typeface="Calibri"/>
              </a:rPr>
              <a:t>practice</a:t>
            </a:r>
            <a:r>
              <a:rPr lang="en-US" sz="1467" kern="0" spc="-30" dirty="0">
                <a:solidFill>
                  <a:srgbClr val="0F243E"/>
                </a:solidFill>
                <a:latin typeface="Aptos" panose="020B0004020202020204" pitchFamily="34" charset="0"/>
                <a:cs typeface="Calibri"/>
              </a:rPr>
              <a:t> </a:t>
            </a:r>
            <a:r>
              <a:rPr lang="en-US" sz="1467" kern="0" spc="-13" dirty="0">
                <a:solidFill>
                  <a:srgbClr val="0F243E"/>
                </a:solidFill>
                <a:latin typeface="Aptos" panose="020B0004020202020204" pitchFamily="34" charset="0"/>
                <a:cs typeface="Calibri"/>
              </a:rPr>
              <a:t>exercises</a:t>
            </a:r>
            <a:r>
              <a:rPr lang="en-US" sz="1467" kern="0" spc="-17"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and</a:t>
            </a:r>
            <a:r>
              <a:rPr lang="en-US" sz="1467" kern="0" spc="-27"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a</a:t>
            </a:r>
            <a:r>
              <a:rPr lang="en-US" sz="1467" kern="0" spc="-30"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variety</a:t>
            </a:r>
            <a:r>
              <a:rPr lang="en-US" sz="1467" kern="0" spc="-30" dirty="0">
                <a:solidFill>
                  <a:srgbClr val="0F243E"/>
                </a:solidFill>
                <a:latin typeface="Aptos" panose="020B0004020202020204" pitchFamily="34" charset="0"/>
                <a:cs typeface="Calibri"/>
              </a:rPr>
              <a:t> </a:t>
            </a:r>
            <a:r>
              <a:rPr lang="en-US" sz="1467" kern="0" spc="-17" dirty="0">
                <a:solidFill>
                  <a:srgbClr val="0F243E"/>
                </a:solidFill>
                <a:latin typeface="Aptos" panose="020B0004020202020204" pitchFamily="34" charset="0"/>
                <a:cs typeface="Calibri"/>
              </a:rPr>
              <a:t>of </a:t>
            </a:r>
            <a:r>
              <a:rPr lang="en-US" sz="1467" kern="0" spc="-7" dirty="0">
                <a:solidFill>
                  <a:srgbClr val="0F243E"/>
                </a:solidFill>
                <a:latin typeface="Aptos" panose="020B0004020202020204" pitchFamily="34" charset="0"/>
                <a:cs typeface="Calibri"/>
              </a:rPr>
              <a:t>interactions</a:t>
            </a:r>
            <a:r>
              <a:rPr lang="en-US" sz="1467" kern="0" spc="-53"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to</a:t>
            </a:r>
            <a:r>
              <a:rPr lang="en-US" sz="1467" kern="0" spc="-53"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keep</a:t>
            </a:r>
            <a:r>
              <a:rPr lang="en-US" sz="1467" kern="0" spc="-47"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learners</a:t>
            </a:r>
            <a:r>
              <a:rPr lang="en-US" sz="1467" kern="0" spc="-60"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engaged</a:t>
            </a:r>
            <a:r>
              <a:rPr lang="en-US" sz="1467" kern="0" spc="-37" dirty="0">
                <a:solidFill>
                  <a:srgbClr val="0F243E"/>
                </a:solidFill>
                <a:latin typeface="Aptos" panose="020B0004020202020204" pitchFamily="34" charset="0"/>
                <a:cs typeface="Calibri"/>
              </a:rPr>
              <a:t> </a:t>
            </a:r>
            <a:r>
              <a:rPr lang="en-US" sz="1467" kern="0" spc="-33"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and</a:t>
            </a:r>
            <a:r>
              <a:rPr lang="en-US" sz="1467" kern="0" spc="-30"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everything</a:t>
            </a:r>
            <a:r>
              <a:rPr lang="en-US" sz="1467" kern="0" spc="-30"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is</a:t>
            </a:r>
            <a:r>
              <a:rPr lang="en-US" sz="1467" kern="0" spc="-23" dirty="0">
                <a:solidFill>
                  <a:srgbClr val="0F243E"/>
                </a:solidFill>
                <a:latin typeface="Aptos" panose="020B0004020202020204" pitchFamily="34" charset="0"/>
                <a:cs typeface="Calibri"/>
              </a:rPr>
              <a:t> </a:t>
            </a:r>
            <a:r>
              <a:rPr lang="en-US" sz="1467" kern="0" dirty="0">
                <a:solidFill>
                  <a:srgbClr val="0F243E"/>
                </a:solidFill>
                <a:latin typeface="Aptos" panose="020B0004020202020204" pitchFamily="34" charset="0"/>
                <a:cs typeface="Calibri"/>
              </a:rPr>
              <a:t>trade</a:t>
            </a:r>
            <a:r>
              <a:rPr lang="en-US" sz="1467" kern="0" spc="-30" dirty="0">
                <a:solidFill>
                  <a:srgbClr val="0F243E"/>
                </a:solidFill>
                <a:latin typeface="Aptos" panose="020B0004020202020204" pitchFamily="34" charset="0"/>
                <a:cs typeface="Calibri"/>
              </a:rPr>
              <a:t> </a:t>
            </a:r>
            <a:r>
              <a:rPr lang="en-US" sz="1467" kern="0" spc="-7" dirty="0">
                <a:solidFill>
                  <a:srgbClr val="0F243E"/>
                </a:solidFill>
                <a:latin typeface="Aptos" panose="020B0004020202020204" pitchFamily="34" charset="0"/>
                <a:cs typeface="Calibri"/>
              </a:rPr>
              <a:t>contextualized.</a:t>
            </a:r>
            <a:endParaRPr lang="en-US" sz="1467" kern="0" dirty="0">
              <a:solidFill>
                <a:sysClr val="windowText" lastClr="000000"/>
              </a:solidFill>
              <a:latin typeface="Aptos" panose="020B0004020202020204" pitchFamily="34" charset="0"/>
              <a:cs typeface="Calibri"/>
            </a:endParaRPr>
          </a:p>
        </p:txBody>
      </p:sp>
      <p:sp>
        <p:nvSpPr>
          <p:cNvPr id="18" name="object 18"/>
          <p:cNvSpPr txBox="1">
            <a:spLocks noGrp="1"/>
          </p:cNvSpPr>
          <p:nvPr>
            <p:ph type="title"/>
          </p:nvPr>
        </p:nvSpPr>
        <p:spPr>
          <a:xfrm>
            <a:off x="654575" y="900745"/>
            <a:ext cx="3025987" cy="934016"/>
          </a:xfrm>
          <a:prstGeom prst="rect">
            <a:avLst/>
          </a:prstGeom>
        </p:spPr>
        <p:txBody>
          <a:bodyPr vert="horz" wrap="square" lIns="0" tIns="10583" rIns="0" bIns="0" rtlCol="0" anchor="ctr">
            <a:spAutoFit/>
          </a:bodyPr>
          <a:lstStyle/>
          <a:p>
            <a:pPr marL="8467">
              <a:lnSpc>
                <a:spcPts val="2380"/>
              </a:lnSpc>
              <a:spcBef>
                <a:spcPts val="83"/>
              </a:spcBef>
            </a:pPr>
            <a:r>
              <a:rPr sz="2133" spc="-70" dirty="0">
                <a:solidFill>
                  <a:srgbClr val="04092F"/>
                </a:solidFill>
                <a:latin typeface="Aptos" panose="020B0004020202020204" pitchFamily="34" charset="0"/>
                <a:cs typeface="Calibri"/>
              </a:rPr>
              <a:t>Build</a:t>
            </a:r>
            <a:r>
              <a:rPr sz="2133" spc="-130" dirty="0">
                <a:solidFill>
                  <a:srgbClr val="04092F"/>
                </a:solidFill>
                <a:latin typeface="Aptos" panose="020B0004020202020204" pitchFamily="34" charset="0"/>
                <a:cs typeface="Calibri"/>
              </a:rPr>
              <a:t> </a:t>
            </a:r>
            <a:r>
              <a:rPr sz="2133" spc="-113" dirty="0">
                <a:solidFill>
                  <a:srgbClr val="04092F"/>
                </a:solidFill>
                <a:latin typeface="Aptos" panose="020B0004020202020204" pitchFamily="34" charset="0"/>
                <a:cs typeface="Calibri"/>
              </a:rPr>
              <a:t>Your</a:t>
            </a:r>
            <a:r>
              <a:rPr sz="2133" spc="-120" dirty="0">
                <a:solidFill>
                  <a:srgbClr val="04092F"/>
                </a:solidFill>
                <a:latin typeface="Aptos" panose="020B0004020202020204" pitchFamily="34" charset="0"/>
                <a:cs typeface="Calibri"/>
              </a:rPr>
              <a:t> </a:t>
            </a:r>
            <a:r>
              <a:rPr sz="2133" spc="-7" dirty="0">
                <a:solidFill>
                  <a:srgbClr val="04092F"/>
                </a:solidFill>
                <a:latin typeface="Aptos" panose="020B0004020202020204" pitchFamily="34" charset="0"/>
                <a:cs typeface="Calibri"/>
              </a:rPr>
              <a:t>Skills</a:t>
            </a:r>
            <a:endParaRPr sz="2133" dirty="0">
              <a:latin typeface="Aptos" panose="020B0004020202020204" pitchFamily="34" charset="0"/>
              <a:cs typeface="Calibri"/>
            </a:endParaRPr>
          </a:p>
          <a:p>
            <a:pPr marL="8467">
              <a:lnSpc>
                <a:spcPts val="4780"/>
              </a:lnSpc>
            </a:pPr>
            <a:r>
              <a:rPr sz="4000" spc="-127" dirty="0">
                <a:solidFill>
                  <a:srgbClr val="2667FF"/>
                </a:solidFill>
                <a:latin typeface="Aptos" panose="020B0004020202020204" pitchFamily="34" charset="0"/>
                <a:cs typeface="Calibri"/>
              </a:rPr>
              <a:t>Learning</a:t>
            </a:r>
            <a:r>
              <a:rPr sz="4000" spc="-227" dirty="0">
                <a:solidFill>
                  <a:srgbClr val="2667FF"/>
                </a:solidFill>
                <a:latin typeface="Aptos" panose="020B0004020202020204" pitchFamily="34" charset="0"/>
                <a:cs typeface="Calibri"/>
              </a:rPr>
              <a:t> </a:t>
            </a:r>
            <a:r>
              <a:rPr sz="4000" spc="-57" dirty="0">
                <a:solidFill>
                  <a:srgbClr val="2667FF"/>
                </a:solidFill>
                <a:latin typeface="Aptos" panose="020B0004020202020204" pitchFamily="34" charset="0"/>
                <a:cs typeface="Calibri"/>
              </a:rPr>
              <a:t>Hub</a:t>
            </a:r>
            <a:endParaRPr sz="4000" dirty="0">
              <a:solidFill>
                <a:srgbClr val="2667FF"/>
              </a:solidFill>
              <a:latin typeface="Aptos" panose="020B0004020202020204" pitchFamily="34" charset="0"/>
              <a:cs typeface="Calibri"/>
            </a:endParaRPr>
          </a:p>
        </p:txBody>
      </p:sp>
      <p:grpSp>
        <p:nvGrpSpPr>
          <p:cNvPr id="19" name="object 8">
            <a:extLst>
              <a:ext uri="{FF2B5EF4-FFF2-40B4-BE49-F238E27FC236}">
                <a16:creationId xmlns:a16="http://schemas.microsoft.com/office/drawing/2014/main" id="{6E137F5B-7944-6BFC-A888-2CD15F7B21B5}"/>
              </a:ext>
            </a:extLst>
          </p:cNvPr>
          <p:cNvGrpSpPr/>
          <p:nvPr/>
        </p:nvGrpSpPr>
        <p:grpSpPr>
          <a:xfrm>
            <a:off x="3262549" y="4128648"/>
            <a:ext cx="4996872" cy="2343039"/>
            <a:chOff x="4832032" y="6533477"/>
            <a:chExt cx="7370445" cy="3359150"/>
          </a:xfrm>
        </p:grpSpPr>
        <p:pic>
          <p:nvPicPr>
            <p:cNvPr id="20" name="object 9">
              <a:extLst>
                <a:ext uri="{FF2B5EF4-FFF2-40B4-BE49-F238E27FC236}">
                  <a16:creationId xmlns:a16="http://schemas.microsoft.com/office/drawing/2014/main" id="{C07DD923-69C2-3EEF-B72B-8C6C66DD490C}"/>
                </a:ext>
              </a:extLst>
            </p:cNvPr>
            <p:cNvPicPr/>
            <p:nvPr/>
          </p:nvPicPr>
          <p:blipFill>
            <a:blip r:embed="rId6" cstate="print"/>
            <a:stretch>
              <a:fillRect/>
            </a:stretch>
          </p:blipFill>
          <p:spPr>
            <a:xfrm>
              <a:off x="7181929" y="7780121"/>
              <a:ext cx="3724538" cy="676078"/>
            </a:xfrm>
            <a:prstGeom prst="rect">
              <a:avLst/>
            </a:prstGeom>
          </p:spPr>
        </p:pic>
        <p:sp>
          <p:nvSpPr>
            <p:cNvPr id="21" name="object 10">
              <a:extLst>
                <a:ext uri="{FF2B5EF4-FFF2-40B4-BE49-F238E27FC236}">
                  <a16:creationId xmlns:a16="http://schemas.microsoft.com/office/drawing/2014/main" id="{F86A3F13-C5B3-ED0F-FCD9-8EC05F7AEAAE}"/>
                </a:ext>
              </a:extLst>
            </p:cNvPr>
            <p:cNvSpPr/>
            <p:nvPr/>
          </p:nvSpPr>
          <p:spPr>
            <a:xfrm>
              <a:off x="6744017" y="7515326"/>
              <a:ext cx="4799965" cy="1119505"/>
            </a:xfrm>
            <a:custGeom>
              <a:avLst/>
              <a:gdLst/>
              <a:ahLst/>
              <a:cxnLst/>
              <a:rect l="l" t="t" r="r" b="b"/>
              <a:pathLst>
                <a:path w="4799965" h="1119504">
                  <a:moveTo>
                    <a:pt x="0" y="1118996"/>
                  </a:moveTo>
                  <a:lnTo>
                    <a:pt x="4799457" y="1118996"/>
                  </a:lnTo>
                  <a:lnTo>
                    <a:pt x="4799457" y="0"/>
                  </a:lnTo>
                  <a:lnTo>
                    <a:pt x="0" y="0"/>
                  </a:lnTo>
                  <a:lnTo>
                    <a:pt x="0" y="1118996"/>
                  </a:lnTo>
                  <a:close/>
                </a:path>
              </a:pathLst>
            </a:custGeom>
            <a:ln w="9525">
              <a:solidFill>
                <a:srgbClr val="7D7D7D"/>
              </a:solidFill>
            </a:ln>
          </p:spPr>
          <p:txBody>
            <a:bodyPr wrap="square" lIns="0" tIns="0" rIns="0" bIns="0" rtlCol="0"/>
            <a:lstStyle/>
            <a:p>
              <a:endParaRPr sz="1200"/>
            </a:p>
          </p:txBody>
        </p:sp>
        <p:pic>
          <p:nvPicPr>
            <p:cNvPr id="22" name="object 11">
              <a:extLst>
                <a:ext uri="{FF2B5EF4-FFF2-40B4-BE49-F238E27FC236}">
                  <a16:creationId xmlns:a16="http://schemas.microsoft.com/office/drawing/2014/main" id="{AC8E8A41-47C4-C8EF-4E40-29D2B4B38EB6}"/>
                </a:ext>
              </a:extLst>
            </p:cNvPr>
            <p:cNvPicPr/>
            <p:nvPr/>
          </p:nvPicPr>
          <p:blipFill>
            <a:blip r:embed="rId7" cstate="print"/>
            <a:stretch>
              <a:fillRect/>
            </a:stretch>
          </p:blipFill>
          <p:spPr>
            <a:xfrm>
              <a:off x="10378909" y="6543078"/>
              <a:ext cx="1813547" cy="1202428"/>
            </a:xfrm>
            <a:prstGeom prst="rect">
              <a:avLst/>
            </a:prstGeom>
          </p:spPr>
        </p:pic>
        <p:sp>
          <p:nvSpPr>
            <p:cNvPr id="23" name="object 12">
              <a:extLst>
                <a:ext uri="{FF2B5EF4-FFF2-40B4-BE49-F238E27FC236}">
                  <a16:creationId xmlns:a16="http://schemas.microsoft.com/office/drawing/2014/main" id="{26672FA6-2F22-A935-4138-CABE495B837E}"/>
                </a:ext>
              </a:extLst>
            </p:cNvPr>
            <p:cNvSpPr/>
            <p:nvPr/>
          </p:nvSpPr>
          <p:spPr>
            <a:xfrm>
              <a:off x="10374083" y="6538239"/>
              <a:ext cx="1823085" cy="1212215"/>
            </a:xfrm>
            <a:custGeom>
              <a:avLst/>
              <a:gdLst/>
              <a:ahLst/>
              <a:cxnLst/>
              <a:rect l="l" t="t" r="r" b="b"/>
              <a:pathLst>
                <a:path w="1823084" h="1212215">
                  <a:moveTo>
                    <a:pt x="0" y="1211961"/>
                  </a:moveTo>
                  <a:lnTo>
                    <a:pt x="1823084" y="1211961"/>
                  </a:lnTo>
                  <a:lnTo>
                    <a:pt x="1823084" y="0"/>
                  </a:lnTo>
                  <a:lnTo>
                    <a:pt x="0" y="0"/>
                  </a:lnTo>
                  <a:lnTo>
                    <a:pt x="0" y="1211961"/>
                  </a:lnTo>
                  <a:close/>
                </a:path>
              </a:pathLst>
            </a:custGeom>
            <a:ln w="9525">
              <a:solidFill>
                <a:srgbClr val="7D7D7D"/>
              </a:solidFill>
            </a:ln>
          </p:spPr>
          <p:txBody>
            <a:bodyPr wrap="square" lIns="0" tIns="0" rIns="0" bIns="0" rtlCol="0"/>
            <a:lstStyle/>
            <a:p>
              <a:endParaRPr sz="1200"/>
            </a:p>
          </p:txBody>
        </p:sp>
        <p:pic>
          <p:nvPicPr>
            <p:cNvPr id="24" name="object 13">
              <a:extLst>
                <a:ext uri="{FF2B5EF4-FFF2-40B4-BE49-F238E27FC236}">
                  <a16:creationId xmlns:a16="http://schemas.microsoft.com/office/drawing/2014/main" id="{F6CED3E8-3E2B-A625-AE90-9F42782343FC}"/>
                </a:ext>
              </a:extLst>
            </p:cNvPr>
            <p:cNvPicPr/>
            <p:nvPr/>
          </p:nvPicPr>
          <p:blipFill>
            <a:blip r:embed="rId8" cstate="print"/>
            <a:stretch>
              <a:fillRect/>
            </a:stretch>
          </p:blipFill>
          <p:spPr>
            <a:xfrm>
              <a:off x="4832032" y="7015912"/>
              <a:ext cx="2352671" cy="2876529"/>
            </a:xfrm>
            <a:prstGeom prst="rect">
              <a:avLst/>
            </a:prstGeom>
          </p:spPr>
        </p:pic>
      </p:grpSp>
      <p:pic>
        <p:nvPicPr>
          <p:cNvPr id="27" name="Picture 26">
            <a:extLst>
              <a:ext uri="{FF2B5EF4-FFF2-40B4-BE49-F238E27FC236}">
                <a16:creationId xmlns:a16="http://schemas.microsoft.com/office/drawing/2014/main" id="{E59B6ADE-4414-3F1B-AD85-794FCD9779A8}"/>
              </a:ext>
            </a:extLst>
          </p:cNvPr>
          <p:cNvPicPr>
            <a:picLocks noChangeAspect="1"/>
          </p:cNvPicPr>
          <p:nvPr/>
        </p:nvPicPr>
        <p:blipFill>
          <a:blip r:embed="rId9"/>
          <a:stretch>
            <a:fillRect/>
          </a:stretch>
        </p:blipFill>
        <p:spPr>
          <a:xfrm>
            <a:off x="640061" y="3837147"/>
            <a:ext cx="1747539" cy="1747539"/>
          </a:xfrm>
          <a:prstGeom prst="rect">
            <a:avLst/>
          </a:prstGeom>
        </p:spPr>
      </p:pic>
      <p:pic>
        <p:nvPicPr>
          <p:cNvPr id="11" name="object 5">
            <a:extLst>
              <a:ext uri="{FF2B5EF4-FFF2-40B4-BE49-F238E27FC236}">
                <a16:creationId xmlns:a16="http://schemas.microsoft.com/office/drawing/2014/main" id="{E850A73A-8F2B-A9B6-CF10-664150FAA8A1}"/>
              </a:ext>
            </a:extLst>
          </p:cNvPr>
          <p:cNvPicPr/>
          <p:nvPr/>
        </p:nvPicPr>
        <p:blipFill>
          <a:blip r:embed="rId10" cstate="print"/>
          <a:stretch>
            <a:fillRect/>
          </a:stretch>
        </p:blipFill>
        <p:spPr>
          <a:xfrm>
            <a:off x="692194" y="342434"/>
            <a:ext cx="1379913" cy="229372"/>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CAC4B25-E697-5152-B818-1A50D23EA189}"/>
              </a:ext>
            </a:extLst>
          </p:cNvPr>
          <p:cNvSpPr txBox="1"/>
          <p:nvPr/>
        </p:nvSpPr>
        <p:spPr>
          <a:xfrm>
            <a:off x="1113810" y="2960716"/>
            <a:ext cx="4036334"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Give us your feedback!</a:t>
            </a:r>
          </a:p>
        </p:txBody>
      </p:sp>
      <p:pic>
        <p:nvPicPr>
          <p:cNvPr id="20" name="Picture 19" descr="A blue text on a black background&#10;&#10;Description automatically generated">
            <a:extLst>
              <a:ext uri="{FF2B5EF4-FFF2-40B4-BE49-F238E27FC236}">
                <a16:creationId xmlns:a16="http://schemas.microsoft.com/office/drawing/2014/main" id="{A7041021-2FFF-4E8A-B9B6-A32A86AF91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8612" y="1451667"/>
            <a:ext cx="3225521" cy="710872"/>
          </a:xfrm>
          <a:prstGeom prst="rect">
            <a:avLst/>
          </a:prstGeom>
        </p:spPr>
      </p:pic>
      <p:pic>
        <p:nvPicPr>
          <p:cNvPr id="7" name="Picture 6" descr="A qr code with dots&#10;&#10;Description automatically generated">
            <a:extLst>
              <a:ext uri="{FF2B5EF4-FFF2-40B4-BE49-F238E27FC236}">
                <a16:creationId xmlns:a16="http://schemas.microsoft.com/office/drawing/2014/main" id="{EE38332C-31EC-76C9-CDF9-2D2135F3A5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98312" y="449036"/>
            <a:ext cx="5858022" cy="5858022"/>
          </a:xfrm>
          <a:prstGeom prst="rect">
            <a:avLst/>
          </a:prstGeom>
        </p:spPr>
      </p:pic>
    </p:spTree>
    <p:extLst>
      <p:ext uri="{BB962C8B-B14F-4D97-AF65-F5344CB8AC3E}">
        <p14:creationId xmlns:p14="http://schemas.microsoft.com/office/powerpoint/2010/main" val="40990584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838201" y="1825625"/>
            <a:ext cx="5092194" cy="4351338"/>
          </a:xfrm>
        </p:spPr>
        <p:txBody>
          <a:bodyPr>
            <a:normAutofit/>
          </a:bodyPr>
          <a:lstStyle/>
          <a:p>
            <a:pPr marL="0" indent="0">
              <a:buNone/>
            </a:pPr>
            <a:r>
              <a:rPr lang="en-US" sz="4400" b="1" dirty="0">
                <a:latin typeface="Work Sans" pitchFamily="2" charset="0"/>
              </a:rPr>
              <a:t>Guess The Trade</a:t>
            </a:r>
          </a:p>
          <a:p>
            <a:pPr marL="0" indent="0">
              <a:buNone/>
            </a:pPr>
            <a:endParaRPr lang="en-US" sz="4400" b="1" dirty="0">
              <a:latin typeface="Work Sans" pitchFamily="2" charset="0"/>
            </a:endParaRPr>
          </a:p>
          <a:p>
            <a:pPr marL="0" indent="0">
              <a:buNone/>
            </a:pPr>
            <a:r>
              <a:rPr lang="en-US" sz="2800" b="1" dirty="0">
                <a:latin typeface="Work Sans" pitchFamily="2" charset="0"/>
              </a:rPr>
              <a:t>We are trained in both reinforcing and structural steel. We work on high rises, commercial buildings, tunnels, dams, mines, stadiums and more. It involves precision work.</a:t>
            </a:r>
            <a:endParaRPr lang="en-US" sz="2400" b="1" dirty="0">
              <a:latin typeface="Work Sans" pitchFamily="2" charset="0"/>
            </a:endParaRPr>
          </a:p>
        </p:txBody>
      </p:sp>
      <p:sp>
        <p:nvSpPr>
          <p:cNvPr id="39" name="Oval 3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picture containing outdoor, water, tree, lake&#10;&#10;Description automatically generated">
            <a:extLst>
              <a:ext uri="{FF2B5EF4-FFF2-40B4-BE49-F238E27FC236}">
                <a16:creationId xmlns:a16="http://schemas.microsoft.com/office/drawing/2014/main" id="{D74B2D87-BFB4-96EF-B541-70B7EDE240FA}"/>
              </a:ext>
            </a:extLst>
          </p:cNvPr>
          <p:cNvPicPr>
            <a:picLocks noChangeAspect="1"/>
          </p:cNvPicPr>
          <p:nvPr/>
        </p:nvPicPr>
        <p:blipFill rotWithShape="1">
          <a:blip r:embed="rId3">
            <a:extLst>
              <a:ext uri="{28A0092B-C50C-407E-A947-70E740481C1C}">
                <a14:useLocalDpi xmlns:a14="http://schemas.microsoft.com/office/drawing/2010/main" val="0"/>
              </a:ext>
            </a:extLst>
          </a:blip>
          <a:srcRect l="22085" r="3"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41" name="Arc 4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8" name="Picture 27" descr="Wood human figure">
            <a:extLst>
              <a:ext uri="{FF2B5EF4-FFF2-40B4-BE49-F238E27FC236}">
                <a16:creationId xmlns:a16="http://schemas.microsoft.com/office/drawing/2014/main" id="{8C4FF247-425A-6494-531D-FA90B1B615C2}"/>
              </a:ext>
            </a:extLst>
          </p:cNvPr>
          <p:cNvPicPr>
            <a:picLocks noChangeAspect="1"/>
          </p:cNvPicPr>
          <p:nvPr/>
        </p:nvPicPr>
        <p:blipFill rotWithShape="1">
          <a:blip r:embed="rId4"/>
          <a:srcRect r="2190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549067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838201" y="1825625"/>
            <a:ext cx="5092194" cy="4351338"/>
          </a:xfrm>
        </p:spPr>
        <p:txBody>
          <a:bodyPr>
            <a:normAutofit fontScale="70000" lnSpcReduction="20000"/>
          </a:bodyPr>
          <a:lstStyle/>
          <a:p>
            <a:pPr marL="0" indent="0">
              <a:buNone/>
            </a:pPr>
            <a:r>
              <a:rPr lang="en-US" sz="6600" b="1" dirty="0">
                <a:latin typeface="Work Sans" pitchFamily="2" charset="0"/>
              </a:rPr>
              <a:t>Guess The Trade</a:t>
            </a:r>
          </a:p>
          <a:p>
            <a:pPr marL="0" indent="0">
              <a:buNone/>
            </a:pPr>
            <a:endParaRPr lang="en-US" sz="6600" b="1" dirty="0">
              <a:latin typeface="Work Sans" pitchFamily="2" charset="0"/>
            </a:endParaRPr>
          </a:p>
          <a:p>
            <a:pPr marL="0" indent="0">
              <a:buNone/>
            </a:pPr>
            <a:r>
              <a:rPr lang="en-US" sz="4400" b="1" dirty="0">
                <a:latin typeface="Work Sans" pitchFamily="2" charset="0"/>
              </a:rPr>
              <a:t>We play a key role in helping the environment – we help significantly save energy and reduce greenhouse gas emissions and pollution.</a:t>
            </a:r>
            <a:endParaRPr lang="en-US" sz="4000" b="1" dirty="0">
              <a:latin typeface="Work Sans" pitchFamily="2" charset="0"/>
            </a:endParaRPr>
          </a:p>
        </p:txBody>
      </p:sp>
      <p:pic>
        <p:nvPicPr>
          <p:cNvPr id="4" name="Picture 3">
            <a:extLst>
              <a:ext uri="{FF2B5EF4-FFF2-40B4-BE49-F238E27FC236}">
                <a16:creationId xmlns:a16="http://schemas.microsoft.com/office/drawing/2014/main" id="{D74B2D87-BFB4-96EF-B541-70B7EDE240FA}"/>
              </a:ext>
            </a:extLst>
          </p:cNvPr>
          <p:cNvPicPr>
            <a:picLocks noChangeAspect="1"/>
          </p:cNvPicPr>
          <p:nvPr/>
        </p:nvPicPr>
        <p:blipFill rotWithShape="1">
          <a:blip r:embed="rId3">
            <a:extLst>
              <a:ext uri="{28A0092B-C50C-407E-A947-70E740481C1C}">
                <a14:useLocalDpi xmlns:a14="http://schemas.microsoft.com/office/drawing/2010/main" val="0"/>
              </a:ext>
            </a:extLst>
          </a:blip>
          <a:srcRect l="25127" r="25127"/>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8" name="Picture 27" descr="Wood human figure">
            <a:extLst>
              <a:ext uri="{FF2B5EF4-FFF2-40B4-BE49-F238E27FC236}">
                <a16:creationId xmlns:a16="http://schemas.microsoft.com/office/drawing/2014/main" id="{8C4FF247-425A-6494-531D-FA90B1B615C2}"/>
              </a:ext>
            </a:extLst>
          </p:cNvPr>
          <p:cNvPicPr>
            <a:picLocks noChangeAspect="1"/>
          </p:cNvPicPr>
          <p:nvPr/>
        </p:nvPicPr>
        <p:blipFill rotWithShape="1">
          <a:blip r:embed="rId4"/>
          <a:srcRect r="2190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3879934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838201" y="1825625"/>
            <a:ext cx="5092194" cy="4351338"/>
          </a:xfrm>
        </p:spPr>
        <p:txBody>
          <a:bodyPr>
            <a:normAutofit/>
          </a:bodyPr>
          <a:lstStyle/>
          <a:p>
            <a:pPr marL="0" indent="0">
              <a:buNone/>
            </a:pPr>
            <a:r>
              <a:rPr lang="en-US" sz="4400" b="1" dirty="0">
                <a:latin typeface="Work Sans" pitchFamily="2" charset="0"/>
              </a:rPr>
              <a:t>Guess The Trade</a:t>
            </a:r>
          </a:p>
          <a:p>
            <a:pPr marL="0" indent="0">
              <a:buNone/>
            </a:pPr>
            <a:endParaRPr lang="en-US" sz="4400" b="1" dirty="0">
              <a:latin typeface="Work Sans" pitchFamily="2" charset="0"/>
            </a:endParaRPr>
          </a:p>
          <a:p>
            <a:pPr marL="0" indent="0">
              <a:buNone/>
            </a:pPr>
            <a:r>
              <a:rPr lang="en-US" sz="2800" b="1" dirty="0">
                <a:latin typeface="Work Sans" pitchFamily="2" charset="0"/>
              </a:rPr>
              <a:t>We have a good eye for recognizing patterns, lines and proportions.</a:t>
            </a:r>
          </a:p>
          <a:p>
            <a:pPr marL="0" indent="0">
              <a:buNone/>
            </a:pPr>
            <a:endParaRPr lang="en-US" sz="2800" b="1" dirty="0">
              <a:latin typeface="Work Sans" pitchFamily="2" charset="0"/>
            </a:endParaRPr>
          </a:p>
          <a:p>
            <a:pPr marL="0" indent="0">
              <a:buNone/>
            </a:pPr>
            <a:r>
              <a:rPr lang="en-US" sz="2800" b="1" dirty="0">
                <a:latin typeface="Work Sans" pitchFamily="2" charset="0"/>
              </a:rPr>
              <a:t>Creativity is our calling.</a:t>
            </a:r>
            <a:endParaRPr lang="en-US" sz="2400" b="1" dirty="0">
              <a:latin typeface="Work Sans" pitchFamily="2" charset="0"/>
            </a:endParaRPr>
          </a:p>
        </p:txBody>
      </p:sp>
      <p:pic>
        <p:nvPicPr>
          <p:cNvPr id="4" name="Picture 3">
            <a:extLst>
              <a:ext uri="{FF2B5EF4-FFF2-40B4-BE49-F238E27FC236}">
                <a16:creationId xmlns:a16="http://schemas.microsoft.com/office/drawing/2014/main" id="{D74B2D87-BFB4-96EF-B541-70B7EDE240FA}"/>
              </a:ext>
            </a:extLst>
          </p:cNvPr>
          <p:cNvPicPr>
            <a:picLocks noChangeAspect="1"/>
          </p:cNvPicPr>
          <p:nvPr/>
        </p:nvPicPr>
        <p:blipFill rotWithShape="1">
          <a:blip r:embed="rId3">
            <a:extLst>
              <a:ext uri="{28A0092B-C50C-407E-A947-70E740481C1C}">
                <a14:useLocalDpi xmlns:a14="http://schemas.microsoft.com/office/drawing/2010/main" val="0"/>
              </a:ext>
            </a:extLst>
          </a:blip>
          <a:srcRect t="13902" b="1390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8" name="Picture 27" descr="Wood human figure">
            <a:extLst>
              <a:ext uri="{FF2B5EF4-FFF2-40B4-BE49-F238E27FC236}">
                <a16:creationId xmlns:a16="http://schemas.microsoft.com/office/drawing/2014/main" id="{8C4FF247-425A-6494-531D-FA90B1B615C2}"/>
              </a:ext>
            </a:extLst>
          </p:cNvPr>
          <p:cNvPicPr>
            <a:picLocks noChangeAspect="1"/>
          </p:cNvPicPr>
          <p:nvPr/>
        </p:nvPicPr>
        <p:blipFill rotWithShape="1">
          <a:blip r:embed="rId4"/>
          <a:srcRect r="2190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1588326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838201" y="1825625"/>
            <a:ext cx="5092194" cy="4351338"/>
          </a:xfrm>
        </p:spPr>
        <p:txBody>
          <a:bodyPr>
            <a:normAutofit fontScale="70000" lnSpcReduction="20000"/>
          </a:bodyPr>
          <a:lstStyle/>
          <a:p>
            <a:pPr marL="0" indent="0">
              <a:buNone/>
            </a:pPr>
            <a:r>
              <a:rPr lang="en-US" sz="6600" b="1" dirty="0">
                <a:latin typeface="Work Sans" pitchFamily="2" charset="0"/>
              </a:rPr>
              <a:t>Guess The Trade</a:t>
            </a:r>
          </a:p>
          <a:p>
            <a:pPr marL="0" indent="0">
              <a:buNone/>
            </a:pPr>
            <a:endParaRPr lang="en-US" sz="6600" b="1" dirty="0">
              <a:latin typeface="Work Sans" pitchFamily="2" charset="0"/>
            </a:endParaRPr>
          </a:p>
          <a:p>
            <a:pPr marL="0" indent="0">
              <a:buNone/>
            </a:pPr>
            <a:r>
              <a:rPr lang="en-US" sz="4400" b="1" dirty="0">
                <a:latin typeface="Work Sans" pitchFamily="2" charset="0"/>
              </a:rPr>
              <a:t>Nearly everywhere you look is this material – in buildings, on top of tables, and more. There’s always a need for people who specialize working with…</a:t>
            </a:r>
            <a:endParaRPr lang="en-US" sz="4000" b="1" dirty="0">
              <a:latin typeface="Work Sans" pitchFamily="2" charset="0"/>
            </a:endParaRPr>
          </a:p>
        </p:txBody>
      </p:sp>
      <p:pic>
        <p:nvPicPr>
          <p:cNvPr id="4" name="Picture 3">
            <a:extLst>
              <a:ext uri="{FF2B5EF4-FFF2-40B4-BE49-F238E27FC236}">
                <a16:creationId xmlns:a16="http://schemas.microsoft.com/office/drawing/2014/main" id="{D74B2D87-BFB4-96EF-B541-70B7EDE240FA}"/>
              </a:ext>
            </a:extLst>
          </p:cNvPr>
          <p:cNvPicPr>
            <a:picLocks noChangeAspect="1"/>
          </p:cNvPicPr>
          <p:nvPr/>
        </p:nvPicPr>
        <p:blipFill rotWithShape="1">
          <a:blip r:embed="rId3">
            <a:extLst>
              <a:ext uri="{28A0092B-C50C-407E-A947-70E740481C1C}">
                <a14:useLocalDpi xmlns:a14="http://schemas.microsoft.com/office/drawing/2010/main" val="0"/>
              </a:ext>
            </a:extLst>
          </a:blip>
          <a:srcRect l="15365" r="15365"/>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8" name="Picture 27" descr="Wood human figure">
            <a:extLst>
              <a:ext uri="{FF2B5EF4-FFF2-40B4-BE49-F238E27FC236}">
                <a16:creationId xmlns:a16="http://schemas.microsoft.com/office/drawing/2014/main" id="{8C4FF247-425A-6494-531D-FA90B1B615C2}"/>
              </a:ext>
            </a:extLst>
          </p:cNvPr>
          <p:cNvPicPr>
            <a:picLocks noChangeAspect="1"/>
          </p:cNvPicPr>
          <p:nvPr/>
        </p:nvPicPr>
        <p:blipFill rotWithShape="1">
          <a:blip r:embed="rId4"/>
          <a:srcRect r="2190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0716641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838201" y="1825625"/>
            <a:ext cx="5092194" cy="4705804"/>
          </a:xfrm>
        </p:spPr>
        <p:txBody>
          <a:bodyPr>
            <a:normAutofit fontScale="70000" lnSpcReduction="20000"/>
          </a:bodyPr>
          <a:lstStyle/>
          <a:p>
            <a:pPr marL="0" indent="0">
              <a:buNone/>
            </a:pPr>
            <a:r>
              <a:rPr lang="en-US" sz="6600" b="1" dirty="0">
                <a:latin typeface="Work Sans" pitchFamily="2" charset="0"/>
              </a:rPr>
              <a:t>Guess The Trade</a:t>
            </a:r>
          </a:p>
          <a:p>
            <a:pPr marL="0" indent="0">
              <a:buNone/>
            </a:pPr>
            <a:endParaRPr lang="en-US" sz="6600" b="1" dirty="0">
              <a:latin typeface="Work Sans" pitchFamily="2" charset="0"/>
            </a:endParaRPr>
          </a:p>
          <a:p>
            <a:pPr marL="0" indent="0">
              <a:buNone/>
            </a:pPr>
            <a:r>
              <a:rPr lang="en-US" sz="4400" b="1" dirty="0">
                <a:latin typeface="Work Sans" pitchFamily="2" charset="0"/>
              </a:rPr>
              <a:t>These professionals require a combination of expertise. Many jobs require welding skills and they need to know how to work with a wide variety of materials such as steel, copper, plastic and numerous metal alloys.</a:t>
            </a:r>
          </a:p>
        </p:txBody>
      </p:sp>
      <p:pic>
        <p:nvPicPr>
          <p:cNvPr id="4" name="Picture 3">
            <a:extLst>
              <a:ext uri="{FF2B5EF4-FFF2-40B4-BE49-F238E27FC236}">
                <a16:creationId xmlns:a16="http://schemas.microsoft.com/office/drawing/2014/main" id="{D74B2D87-BFB4-96EF-B541-70B7EDE240FA}"/>
              </a:ext>
            </a:extLst>
          </p:cNvPr>
          <p:cNvPicPr>
            <a:picLocks noChangeAspect="1"/>
          </p:cNvPicPr>
          <p:nvPr/>
        </p:nvPicPr>
        <p:blipFill rotWithShape="1">
          <a:blip r:embed="rId3">
            <a:extLst>
              <a:ext uri="{28A0092B-C50C-407E-A947-70E740481C1C}">
                <a14:useLocalDpi xmlns:a14="http://schemas.microsoft.com/office/drawing/2010/main" val="0"/>
              </a:ext>
            </a:extLst>
          </a:blip>
          <a:srcRect l="15316" r="15316"/>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8" name="Picture 27" descr="Wood human figure">
            <a:extLst>
              <a:ext uri="{FF2B5EF4-FFF2-40B4-BE49-F238E27FC236}">
                <a16:creationId xmlns:a16="http://schemas.microsoft.com/office/drawing/2014/main" id="{8C4FF247-425A-6494-531D-FA90B1B615C2}"/>
              </a:ext>
            </a:extLst>
          </p:cNvPr>
          <p:cNvPicPr>
            <a:picLocks noChangeAspect="1"/>
          </p:cNvPicPr>
          <p:nvPr/>
        </p:nvPicPr>
        <p:blipFill rotWithShape="1">
          <a:blip r:embed="rId4"/>
          <a:srcRect r="2190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7469601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838201" y="1825625"/>
            <a:ext cx="5092194" cy="4705804"/>
          </a:xfrm>
        </p:spPr>
        <p:txBody>
          <a:bodyPr>
            <a:normAutofit fontScale="70000" lnSpcReduction="20000"/>
          </a:bodyPr>
          <a:lstStyle/>
          <a:p>
            <a:pPr marL="0" indent="0">
              <a:buNone/>
            </a:pPr>
            <a:r>
              <a:rPr lang="en-US" sz="6600" b="1">
                <a:latin typeface="Work Sans" pitchFamily="2" charset="0"/>
              </a:rPr>
              <a:t>Guess The Trade</a:t>
            </a:r>
          </a:p>
          <a:p>
            <a:pPr marL="0" indent="0">
              <a:buNone/>
            </a:pPr>
            <a:endParaRPr lang="en-US" sz="6600" b="1">
              <a:latin typeface="Work Sans" pitchFamily="2" charset="0"/>
            </a:endParaRPr>
          </a:p>
          <a:p>
            <a:pPr marL="0" indent="0">
              <a:buNone/>
            </a:pPr>
            <a:r>
              <a:rPr lang="en-US" sz="4400" b="1">
                <a:latin typeface="Work Sans" pitchFamily="2" charset="0"/>
              </a:rPr>
              <a:t>They use power tools for chipping, grinding, cutting and abrading surfaces. They construct forms, place and finish material. They need good time management skills.</a:t>
            </a:r>
            <a:endParaRPr lang="en-US" sz="4400" b="1" dirty="0">
              <a:latin typeface="Work Sans" pitchFamily="2" charset="0"/>
            </a:endParaRPr>
          </a:p>
        </p:txBody>
      </p:sp>
      <p:pic>
        <p:nvPicPr>
          <p:cNvPr id="4" name="Picture 3">
            <a:extLst>
              <a:ext uri="{FF2B5EF4-FFF2-40B4-BE49-F238E27FC236}">
                <a16:creationId xmlns:a16="http://schemas.microsoft.com/office/drawing/2014/main" id="{D74B2D87-BFB4-96EF-B541-70B7EDE240FA}"/>
              </a:ext>
            </a:extLst>
          </p:cNvPr>
          <p:cNvPicPr>
            <a:picLocks noChangeAspect="1"/>
          </p:cNvPicPr>
          <p:nvPr/>
        </p:nvPicPr>
        <p:blipFill>
          <a:blip r:embed="rId3">
            <a:extLst>
              <a:ext uri="{28A0092B-C50C-407E-A947-70E740481C1C}">
                <a14:useLocalDpi xmlns:a14="http://schemas.microsoft.com/office/drawing/2010/main" val="0"/>
              </a:ext>
            </a:extLst>
          </a:blip>
          <a:srcRect l="15263" r="1526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8" name="Picture 27" descr="Wood human figure">
            <a:extLst>
              <a:ext uri="{FF2B5EF4-FFF2-40B4-BE49-F238E27FC236}">
                <a16:creationId xmlns:a16="http://schemas.microsoft.com/office/drawing/2014/main" id="{8C4FF247-425A-6494-531D-FA90B1B615C2}"/>
              </a:ext>
            </a:extLst>
          </p:cNvPr>
          <p:cNvPicPr>
            <a:picLocks noChangeAspect="1"/>
          </p:cNvPicPr>
          <p:nvPr/>
        </p:nvPicPr>
        <p:blipFill rotWithShape="1">
          <a:blip r:embed="rId4"/>
          <a:srcRect r="2190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40429977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B3D50C8C-0F16-229E-80E5-A0D88E05CC2A}"/>
              </a:ext>
            </a:extLst>
          </p:cNvPr>
          <p:cNvSpPr>
            <a:spLocks noGrp="1"/>
          </p:cNvSpPr>
          <p:nvPr>
            <p:ph idx="1"/>
          </p:nvPr>
        </p:nvSpPr>
        <p:spPr>
          <a:xfrm>
            <a:off x="838201" y="1825625"/>
            <a:ext cx="5092194" cy="4705804"/>
          </a:xfrm>
        </p:spPr>
        <p:txBody>
          <a:bodyPr>
            <a:normAutofit fontScale="70000" lnSpcReduction="20000"/>
          </a:bodyPr>
          <a:lstStyle/>
          <a:p>
            <a:pPr marL="0" indent="0">
              <a:buNone/>
            </a:pPr>
            <a:r>
              <a:rPr lang="en-US" sz="6600" b="1" dirty="0">
                <a:latin typeface="Work Sans" pitchFamily="2" charset="0"/>
              </a:rPr>
              <a:t>Guess The Trade</a:t>
            </a:r>
          </a:p>
          <a:p>
            <a:pPr marL="0" indent="0">
              <a:buNone/>
            </a:pPr>
            <a:endParaRPr lang="en-US" sz="6600" b="1" dirty="0">
              <a:latin typeface="Work Sans" pitchFamily="2" charset="0"/>
            </a:endParaRPr>
          </a:p>
          <a:p>
            <a:pPr marL="0" indent="0">
              <a:buNone/>
            </a:pPr>
            <a:r>
              <a:rPr lang="en-US" sz="4400" b="1" dirty="0">
                <a:latin typeface="Work Sans" pitchFamily="2" charset="0"/>
              </a:rPr>
              <a:t>Often engaged to construct industrial kitchens, hospital equipment and ventilation systems. They use laser or plasma cutting equipment and hand and power shears and snips.</a:t>
            </a:r>
          </a:p>
        </p:txBody>
      </p:sp>
      <p:pic>
        <p:nvPicPr>
          <p:cNvPr id="4" name="Picture 3">
            <a:extLst>
              <a:ext uri="{FF2B5EF4-FFF2-40B4-BE49-F238E27FC236}">
                <a16:creationId xmlns:a16="http://schemas.microsoft.com/office/drawing/2014/main" id="{D74B2D87-BFB4-96EF-B541-70B7EDE240FA}"/>
              </a:ext>
            </a:extLst>
          </p:cNvPr>
          <p:cNvPicPr>
            <a:picLocks noChangeAspect="1"/>
          </p:cNvPicPr>
          <p:nvPr/>
        </p:nvPicPr>
        <p:blipFill>
          <a:blip r:embed="rId3">
            <a:extLst>
              <a:ext uri="{28A0092B-C50C-407E-A947-70E740481C1C}">
                <a14:useLocalDpi xmlns:a14="http://schemas.microsoft.com/office/drawing/2010/main" val="0"/>
              </a:ext>
            </a:extLst>
          </a:blip>
          <a:srcRect l="27275" r="27275"/>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8" name="Picture 27" descr="Wood human figure">
            <a:extLst>
              <a:ext uri="{FF2B5EF4-FFF2-40B4-BE49-F238E27FC236}">
                <a16:creationId xmlns:a16="http://schemas.microsoft.com/office/drawing/2014/main" id="{8C4FF247-425A-6494-531D-FA90B1B615C2}"/>
              </a:ext>
            </a:extLst>
          </p:cNvPr>
          <p:cNvPicPr>
            <a:picLocks noChangeAspect="1"/>
          </p:cNvPicPr>
          <p:nvPr/>
        </p:nvPicPr>
        <p:blipFill rotWithShape="1">
          <a:blip r:embed="rId4"/>
          <a:srcRect r="2190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41489658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Work Sans"/>
        <a:ea typeface=""/>
        <a:cs typeface=""/>
      </a:majorFont>
      <a:minorFont>
        <a:latin typeface="Work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7f5f616-68b1-45dc-99fc-f16855ffcb6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168987C57A1EB499BF80667E243F7FF" ma:contentTypeVersion="5" ma:contentTypeDescription="Create a new document." ma:contentTypeScope="" ma:versionID="8d8fa06e1e0de4ff6d160de70a66e6f2">
  <xsd:schema xmlns:xsd="http://www.w3.org/2001/XMLSchema" xmlns:xs="http://www.w3.org/2001/XMLSchema" xmlns:p="http://schemas.microsoft.com/office/2006/metadata/properties" xmlns:ns3="87f5f616-68b1-45dc-99fc-f16855ffcb67" targetNamespace="http://schemas.microsoft.com/office/2006/metadata/properties" ma:root="true" ma:fieldsID="32acd8ffa864f37b0eda4a04685c2bc6" ns3:_="">
    <xsd:import namespace="87f5f616-68b1-45dc-99fc-f16855ffcb67"/>
    <xsd:element name="properties">
      <xsd:complexType>
        <xsd:sequence>
          <xsd:element name="documentManagement">
            <xsd:complexType>
              <xsd:all>
                <xsd:element ref="ns3:_activity" minOccurs="0"/>
                <xsd:element ref="ns3:MediaServiceMetadata" minOccurs="0"/>
                <xsd:element ref="ns3:MediaServiceFastMetadata"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f5f616-68b1-45dc-99fc-f16855ffcb67"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FAC7FC-5A04-4392-958C-A458AC37DF47}">
  <ds:schemaRefs>
    <ds:schemaRef ds:uri="http://schemas.microsoft.com/office/2006/metadata/properties"/>
    <ds:schemaRef ds:uri="http://purl.org/dc/elements/1.1/"/>
    <ds:schemaRef ds:uri="http://purl.org/dc/dcmitype/"/>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87f5f616-68b1-45dc-99fc-f16855ffcb67"/>
    <ds:schemaRef ds:uri="http://www.w3.org/XML/1998/namespace"/>
  </ds:schemaRefs>
</ds:datastoreItem>
</file>

<file path=customXml/itemProps2.xml><?xml version="1.0" encoding="utf-8"?>
<ds:datastoreItem xmlns:ds="http://schemas.openxmlformats.org/officeDocument/2006/customXml" ds:itemID="{507BC0B0-8FE8-4DBA-9D79-26AFFC243B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f5f616-68b1-45dc-99fc-f16855ffcb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CC65B1-2D3F-48B3-A673-2A2B251F908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56322</TotalTime>
  <Words>1807</Words>
  <Application>Microsoft Office PowerPoint</Application>
  <PresentationFormat>Widescreen</PresentationFormat>
  <Paragraphs>278</Paragraphs>
  <Slides>43</Slides>
  <Notes>41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Aptos</vt:lpstr>
      <vt:lpstr>Arial</vt:lpstr>
      <vt:lpstr>Calibri</vt:lpstr>
      <vt:lpstr>Century Gothic</vt:lpstr>
      <vt:lpstr>Work Sans</vt:lpstr>
      <vt:lpstr>Work Sans Black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Build  Your Skills ONLINE LEARNING HUB</vt:lpstr>
      <vt:lpstr>Build Your Skills Learning Hub</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Layne Clark</dc:creator>
  <cp:lastModifiedBy>bcyt admin</cp:lastModifiedBy>
  <cp:revision>58</cp:revision>
  <cp:lastPrinted>2023-05-23T20:34:42Z</cp:lastPrinted>
  <dcterms:created xsi:type="dcterms:W3CDTF">2023-04-13T20:48:20Z</dcterms:created>
  <dcterms:modified xsi:type="dcterms:W3CDTF">2026-09-24T20:31:07Z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0x0101005168987C57A1EB499BF80667E243F7FF</vt:lpwstr>
  </property>
</Properties>
</file>